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7"/>
  </p:notesMasterIdLst>
  <p:sldIdLst>
    <p:sldId id="264" r:id="rId5"/>
    <p:sldId id="4954" r:id="rId6"/>
    <p:sldId id="2134805738" r:id="rId7"/>
    <p:sldId id="362" r:id="rId8"/>
    <p:sldId id="2134805735" r:id="rId9"/>
    <p:sldId id="2134805750" r:id="rId10"/>
    <p:sldId id="2134805748" r:id="rId11"/>
    <p:sldId id="2134805749" r:id="rId12"/>
    <p:sldId id="256" r:id="rId13"/>
    <p:sldId id="2134805800" r:id="rId14"/>
    <p:sldId id="2134805795" r:id="rId15"/>
    <p:sldId id="2134805797" r:id="rId16"/>
    <p:sldId id="2134805798" r:id="rId17"/>
    <p:sldId id="2134805799" r:id="rId18"/>
    <p:sldId id="257" r:id="rId19"/>
    <p:sldId id="258" r:id="rId20"/>
    <p:sldId id="259" r:id="rId21"/>
    <p:sldId id="260" r:id="rId22"/>
    <p:sldId id="261" r:id="rId23"/>
    <p:sldId id="262" r:id="rId24"/>
    <p:sldId id="263" r:id="rId25"/>
    <p:sldId id="2134805822" r:id="rId26"/>
    <p:sldId id="265" r:id="rId27"/>
    <p:sldId id="2134805864" r:id="rId28"/>
    <p:sldId id="2134805863" r:id="rId29"/>
    <p:sldId id="2134805865" r:id="rId30"/>
    <p:sldId id="2134805823" r:id="rId31"/>
    <p:sldId id="2134805810" r:id="rId32"/>
    <p:sldId id="2134805824" r:id="rId33"/>
    <p:sldId id="2134805825" r:id="rId34"/>
    <p:sldId id="2134805826" r:id="rId35"/>
    <p:sldId id="2134805827" r:id="rId36"/>
    <p:sldId id="2134805828" r:id="rId37"/>
    <p:sldId id="2134805829" r:id="rId38"/>
    <p:sldId id="2134805830" r:id="rId39"/>
    <p:sldId id="2134805831" r:id="rId40"/>
    <p:sldId id="2134805832" r:id="rId41"/>
    <p:sldId id="266" r:id="rId42"/>
    <p:sldId id="267" r:id="rId43"/>
    <p:sldId id="268" r:id="rId44"/>
    <p:sldId id="2134805866" r:id="rId45"/>
    <p:sldId id="269" r:id="rId46"/>
    <p:sldId id="270" r:id="rId47"/>
    <p:sldId id="271" r:id="rId48"/>
    <p:sldId id="272" r:id="rId49"/>
    <p:sldId id="2134805848" r:id="rId50"/>
    <p:sldId id="2134805849" r:id="rId51"/>
    <p:sldId id="2134805850" r:id="rId52"/>
    <p:sldId id="2134805851" r:id="rId53"/>
    <p:sldId id="2134805852" r:id="rId54"/>
    <p:sldId id="2134805853" r:id="rId55"/>
    <p:sldId id="2134805854" r:id="rId56"/>
    <p:sldId id="2134805855" r:id="rId57"/>
    <p:sldId id="2134805856" r:id="rId58"/>
    <p:sldId id="2134805857" r:id="rId59"/>
    <p:sldId id="2134805858" r:id="rId60"/>
    <p:sldId id="2134805808" r:id="rId61"/>
    <p:sldId id="2134805859" r:id="rId62"/>
    <p:sldId id="2134805860" r:id="rId63"/>
    <p:sldId id="2134805861" r:id="rId64"/>
    <p:sldId id="2134805862" r:id="rId65"/>
    <p:sldId id="2134805739"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E602D9E9-9F57-49C2-88CE-B87157358394}">
          <p14:sldIdLst>
            <p14:sldId id="264"/>
            <p14:sldId id="4954"/>
            <p14:sldId id="2134805738"/>
            <p14:sldId id="362"/>
            <p14:sldId id="2134805735"/>
            <p14:sldId id="2134805750"/>
            <p14:sldId id="2134805748"/>
            <p14:sldId id="2134805749"/>
            <p14:sldId id="256"/>
            <p14:sldId id="2134805800"/>
            <p14:sldId id="2134805795"/>
            <p14:sldId id="2134805797"/>
            <p14:sldId id="2134805798"/>
            <p14:sldId id="2134805799"/>
            <p14:sldId id="257"/>
            <p14:sldId id="258"/>
            <p14:sldId id="259"/>
            <p14:sldId id="260"/>
            <p14:sldId id="261"/>
            <p14:sldId id="262"/>
            <p14:sldId id="263"/>
            <p14:sldId id="2134805822"/>
            <p14:sldId id="265"/>
            <p14:sldId id="2134805864"/>
            <p14:sldId id="2134805863"/>
            <p14:sldId id="2134805865"/>
            <p14:sldId id="2134805823"/>
            <p14:sldId id="2134805810"/>
            <p14:sldId id="2134805824"/>
            <p14:sldId id="2134805825"/>
            <p14:sldId id="2134805826"/>
            <p14:sldId id="2134805827"/>
            <p14:sldId id="2134805828"/>
            <p14:sldId id="2134805829"/>
            <p14:sldId id="2134805830"/>
            <p14:sldId id="2134805831"/>
            <p14:sldId id="2134805832"/>
            <p14:sldId id="266"/>
            <p14:sldId id="267"/>
            <p14:sldId id="268"/>
            <p14:sldId id="2134805866"/>
            <p14:sldId id="269"/>
            <p14:sldId id="270"/>
            <p14:sldId id="271"/>
            <p14:sldId id="272"/>
            <p14:sldId id="2134805848"/>
            <p14:sldId id="2134805849"/>
            <p14:sldId id="2134805850"/>
            <p14:sldId id="2134805851"/>
            <p14:sldId id="2134805852"/>
            <p14:sldId id="2134805853"/>
            <p14:sldId id="2134805854"/>
            <p14:sldId id="2134805855"/>
            <p14:sldId id="2134805856"/>
            <p14:sldId id="2134805857"/>
            <p14:sldId id="2134805858"/>
            <p14:sldId id="2134805808"/>
            <p14:sldId id="2134805859"/>
            <p14:sldId id="2134805860"/>
            <p14:sldId id="2134805861"/>
            <p14:sldId id="2134805862"/>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3031" autoAdjust="0"/>
  </p:normalViewPr>
  <p:slideViewPr>
    <p:cSldViewPr>
      <p:cViewPr varScale="1">
        <p:scale>
          <a:sx n="137" d="100"/>
          <a:sy n="137" d="100"/>
        </p:scale>
        <p:origin x="774" y="336"/>
      </p:cViewPr>
      <p:guideLst>
        <p:guide orient="horz" pos="1620"/>
        <p:guide pos="2880"/>
      </p:guideLst>
    </p:cSldViewPr>
  </p:slid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timw.info/context</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timw.info/context</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Fri, 10/31/2025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10</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11</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14</a:t>
            </a:fld>
            <a:endParaRPr lang="en-US"/>
          </a:p>
        </p:txBody>
      </p:sp>
    </p:spTree>
    <p:extLst>
      <p:ext uri="{BB962C8B-B14F-4D97-AF65-F5344CB8AC3E}">
        <p14:creationId xmlns:p14="http://schemas.microsoft.com/office/powerpoint/2010/main" val="2818761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Fri, 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0125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Fri, 10/31/2025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 id="2147483665"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4507"/>
            <a:ext cx="9144000" cy="5134486"/>
          </a:xfrm>
          <a:prstGeom prst="rect">
            <a:avLst/>
          </a:prstGeom>
        </p:spPr>
      </p:pic>
      <p:pic>
        <p:nvPicPr>
          <p:cNvPr id="11" name="Picture 10" descr="A person in a suit&#10;&#10;AI-generated content may be incorrect.">
            <a:extLst>
              <a:ext uri="{FF2B5EF4-FFF2-40B4-BE49-F238E27FC236}">
                <a16:creationId xmlns:a16="http://schemas.microsoft.com/office/drawing/2014/main" id="{1B6FE0A1-9539-FA74-D905-EE6CC8DE0557}"/>
              </a:ext>
            </a:extLst>
          </p:cNvPr>
          <p:cNvPicPr>
            <a:picLocks noChangeAspect="1"/>
          </p:cNvPicPr>
          <p:nvPr/>
        </p:nvPicPr>
        <p:blipFill>
          <a:blip r:embed="rId11"/>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793343" y="9336"/>
            <a:ext cx="7548179" cy="463628"/>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900501" y="987374"/>
            <a:ext cx="7333862" cy="3655572"/>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37046" y="19487"/>
            <a:ext cx="7548179" cy="560552"/>
          </a:xfrm>
        </p:spPr>
        <p:txBody>
          <a:bodyPr anchor="ctr">
            <a:normAutofit/>
          </a:bodyPr>
          <a:lstStyle/>
          <a:p>
            <a:r>
              <a:rPr lang="en-US" sz="26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1994869" y="672904"/>
            <a:ext cx="5493996" cy="4308850"/>
          </a:xfrm>
          <a:prstGeom prst="rect">
            <a:avLst/>
          </a:prstGeom>
        </p:spPr>
      </p:pic>
    </p:spTree>
    <p:extLst>
      <p:ext uri="{BB962C8B-B14F-4D97-AF65-F5344CB8AC3E}">
        <p14:creationId xmlns:p14="http://schemas.microsoft.com/office/powerpoint/2010/main" val="34711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174063" y="0"/>
            <a:ext cx="7548179" cy="560552"/>
          </a:xfrm>
        </p:spPr>
        <p:txBody>
          <a:bodyPr anchor="ctr">
            <a:normAutofit/>
          </a:bodyPr>
          <a:lstStyle/>
          <a:p>
            <a:r>
              <a:rPr lang="en-US" sz="3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802290" y="1108939"/>
            <a:ext cx="7539420" cy="3547021"/>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44947" y="0"/>
            <a:ext cx="7548179" cy="560552"/>
          </a:xfrm>
        </p:spPr>
        <p:txBody>
          <a:bodyPr anchor="ctr">
            <a:normAutofit/>
          </a:bodyPr>
          <a:lstStyle/>
          <a:p>
            <a:r>
              <a:rPr lang="en-US" sz="26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1051244" y="1109680"/>
            <a:ext cx="7041513" cy="3341818"/>
          </a:xfrm>
          <a:prstGeom prst="rect">
            <a:avLst/>
          </a:prstGeom>
        </p:spPr>
      </p:pic>
    </p:spTree>
    <p:extLst>
      <p:ext uri="{BB962C8B-B14F-4D97-AF65-F5344CB8AC3E}">
        <p14:creationId xmlns:p14="http://schemas.microsoft.com/office/powerpoint/2010/main" val="2182448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228565" cy="507831"/>
          </a:xfrm>
          <a:prstGeom prst="rect">
            <a:avLst/>
          </a:prstGeom>
          <a:noFill/>
        </p:spPr>
        <p:txBody>
          <a:bodyPr wrap="none">
            <a:spAutoFit/>
          </a:bodyPr>
          <a:lstStyle/>
          <a:p>
            <a:pPr algn="l">
              <a:defRPr sz="3600" b="1">
                <a:solidFill>
                  <a:srgbClr val="FFFFFF"/>
                </a:solidFill>
              </a:defRPr>
            </a:pPr>
            <a:r>
              <a:rPr sz="2700"/>
              <a:t>Step 1: Breaking Text into Chunks (Tokens)</a:t>
            </a:r>
          </a:p>
        </p:txBody>
      </p:sp>
      <p:sp>
        <p:nvSpPr>
          <p:cNvPr id="5" name="Rounded Rectangle 4"/>
          <p:cNvSpPr/>
          <p:nvPr/>
        </p:nvSpPr>
        <p:spPr>
          <a:xfrm>
            <a:off x="5486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984800" y="1508760"/>
            <a:ext cx="1527982" cy="346249"/>
          </a:xfrm>
          <a:prstGeom prst="rect">
            <a:avLst/>
          </a:prstGeom>
          <a:noFill/>
        </p:spPr>
        <p:txBody>
          <a:bodyPr wrap="none">
            <a:spAutoFit/>
          </a:bodyPr>
          <a:lstStyle/>
          <a:p>
            <a:pPr algn="ctr">
              <a:defRPr sz="2200" b="1">
                <a:solidFill>
                  <a:srgbClr val="667EEA"/>
                </a:solidFill>
              </a:defRPr>
            </a:pPr>
            <a:r>
              <a:rPr sz="1650"/>
              <a:t>What You Type</a:t>
            </a:r>
          </a:p>
        </p:txBody>
      </p:sp>
      <p:sp>
        <p:nvSpPr>
          <p:cNvPr id="7" name="TextBox 6"/>
          <p:cNvSpPr txBox="1"/>
          <p:nvPr/>
        </p:nvSpPr>
        <p:spPr>
          <a:xfrm>
            <a:off x="685800" y="2057401"/>
            <a:ext cx="2125980" cy="461665"/>
          </a:xfrm>
          <a:prstGeom prst="rect">
            <a:avLst/>
          </a:prstGeom>
          <a:noFill/>
        </p:spPr>
        <p:txBody>
          <a:bodyPr wrap="square">
            <a:spAutoFit/>
          </a:bodyPr>
          <a:lstStyle/>
          <a:p>
            <a:pPr algn="ctr">
              <a:defRPr sz="1600">
                <a:solidFill>
                  <a:srgbClr val="555555"/>
                </a:solidFill>
              </a:defRPr>
            </a:pPr>
            <a:r>
              <a:rPr sz="1200"/>
              <a:t>"Context engineering improves AI"</a:t>
            </a:r>
          </a:p>
        </p:txBody>
      </p:sp>
      <p:sp>
        <p:nvSpPr>
          <p:cNvPr id="8" name="TextBox 7"/>
          <p:cNvSpPr txBox="1"/>
          <p:nvPr/>
        </p:nvSpPr>
        <p:spPr>
          <a:xfrm>
            <a:off x="29217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9" name="Rounded Rectangle 8"/>
          <p:cNvSpPr/>
          <p:nvPr/>
        </p:nvSpPr>
        <p:spPr>
          <a:xfrm>
            <a:off x="32918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3616590" y="1508760"/>
            <a:ext cx="1750800" cy="346249"/>
          </a:xfrm>
          <a:prstGeom prst="rect">
            <a:avLst/>
          </a:prstGeom>
          <a:noFill/>
        </p:spPr>
        <p:txBody>
          <a:bodyPr wrap="none">
            <a:spAutoFit/>
          </a:bodyPr>
          <a:lstStyle/>
          <a:p>
            <a:pPr algn="ctr">
              <a:defRPr sz="2200" b="1">
                <a:solidFill>
                  <a:srgbClr val="667EEA"/>
                </a:solidFill>
              </a:defRPr>
            </a:pPr>
            <a:r>
              <a:rPr sz="1650"/>
              <a:t>AI Breaks It Down</a:t>
            </a:r>
          </a:p>
        </p:txBody>
      </p:sp>
      <p:sp>
        <p:nvSpPr>
          <p:cNvPr id="11" name="TextBox 10"/>
          <p:cNvSpPr txBox="1"/>
          <p:nvPr/>
        </p:nvSpPr>
        <p:spPr>
          <a:xfrm>
            <a:off x="3429000" y="2057400"/>
            <a:ext cx="2125980" cy="484748"/>
          </a:xfrm>
          <a:prstGeom prst="rect">
            <a:avLst/>
          </a:prstGeom>
          <a:noFill/>
        </p:spPr>
        <p:txBody>
          <a:bodyPr wrap="square">
            <a:spAutoFit/>
          </a:bodyPr>
          <a:lstStyle/>
          <a:p>
            <a:pPr algn="ctr">
              <a:defRPr sz="1600">
                <a:solidFill>
                  <a:srgbClr val="555555"/>
                </a:solidFill>
              </a:defRPr>
            </a:pPr>
            <a:r>
              <a:rPr sz="1200"/>
              <a:t>Splits into meaningful pieces</a:t>
            </a:r>
          </a:p>
          <a:p>
            <a:r>
              <a:rPr sz="1350"/>
              <a:t>(like puzzle pieces)</a:t>
            </a:r>
          </a:p>
        </p:txBody>
      </p:sp>
      <p:sp>
        <p:nvSpPr>
          <p:cNvPr id="12" name="TextBox 11"/>
          <p:cNvSpPr txBox="1"/>
          <p:nvPr/>
        </p:nvSpPr>
        <p:spPr>
          <a:xfrm>
            <a:off x="56649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13" name="Rounded Rectangle 12"/>
          <p:cNvSpPr/>
          <p:nvPr/>
        </p:nvSpPr>
        <p:spPr>
          <a:xfrm>
            <a:off x="60350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6563564" y="1508760"/>
            <a:ext cx="1343253" cy="346249"/>
          </a:xfrm>
          <a:prstGeom prst="rect">
            <a:avLst/>
          </a:prstGeom>
          <a:noFill/>
        </p:spPr>
        <p:txBody>
          <a:bodyPr wrap="none">
            <a:spAutoFit/>
          </a:bodyPr>
          <a:lstStyle/>
          <a:p>
            <a:pPr algn="ctr">
              <a:defRPr sz="2200" b="1">
                <a:solidFill>
                  <a:srgbClr val="667EEA"/>
                </a:solidFill>
              </a:defRPr>
            </a:pPr>
            <a:r>
              <a:rPr sz="1650"/>
              <a:t>What AI Sees</a:t>
            </a:r>
          </a:p>
        </p:txBody>
      </p:sp>
      <p:sp>
        <p:nvSpPr>
          <p:cNvPr id="15" name="TextBox 14"/>
          <p:cNvSpPr txBox="1"/>
          <p:nvPr/>
        </p:nvSpPr>
        <p:spPr>
          <a:xfrm>
            <a:off x="6172200" y="2057400"/>
            <a:ext cx="2125980" cy="484748"/>
          </a:xfrm>
          <a:prstGeom prst="rect">
            <a:avLst/>
          </a:prstGeom>
          <a:noFill/>
        </p:spPr>
        <p:txBody>
          <a:bodyPr wrap="square">
            <a:spAutoFit/>
          </a:bodyPr>
          <a:lstStyle/>
          <a:p>
            <a:pPr algn="ctr">
              <a:defRPr sz="1600">
                <a:solidFill>
                  <a:srgbClr val="555555"/>
                </a:solidFill>
              </a:defRPr>
            </a:pPr>
            <a:r>
              <a:rPr sz="1200"/>
              <a:t>["Context", " engineering",</a:t>
            </a:r>
          </a:p>
          <a:p>
            <a:r>
              <a:rPr sz="1350"/>
              <a:t>" improves", " AI"]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447873" cy="507831"/>
          </a:xfrm>
          <a:prstGeom prst="rect">
            <a:avLst/>
          </a:prstGeom>
          <a:noFill/>
        </p:spPr>
        <p:txBody>
          <a:bodyPr wrap="none">
            <a:spAutoFit/>
          </a:bodyPr>
          <a:lstStyle/>
          <a:p>
            <a:pPr algn="l">
              <a:defRPr sz="3600" b="1">
                <a:solidFill>
                  <a:srgbClr val="FFFFFF"/>
                </a:solidFill>
              </a:defRPr>
            </a:pPr>
            <a:r>
              <a:rPr sz="2700"/>
              <a:t>Step 2: AI Reads in Both Directions Simultaneously</a:t>
            </a:r>
          </a:p>
        </p:txBody>
      </p:sp>
      <p:sp>
        <p:nvSpPr>
          <p:cNvPr id="5" name="Rounded Rectangle 4"/>
          <p:cNvSpPr/>
          <p:nvPr/>
        </p:nvSpPr>
        <p:spPr>
          <a:xfrm>
            <a:off x="82296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051570" y="1371600"/>
            <a:ext cx="982961" cy="323165"/>
          </a:xfrm>
          <a:prstGeom prst="rect">
            <a:avLst/>
          </a:prstGeom>
          <a:noFill/>
        </p:spPr>
        <p:txBody>
          <a:bodyPr wrap="none">
            <a:spAutoFit/>
          </a:bodyPr>
          <a:lstStyle/>
          <a:p>
            <a:pPr algn="ctr">
              <a:defRPr sz="2000" b="1">
                <a:solidFill>
                  <a:srgbClr val="667EEA"/>
                </a:solidFill>
              </a:defRPr>
            </a:pPr>
            <a:r>
              <a:rPr sz="1500"/>
              <a:t>"Context"</a:t>
            </a:r>
          </a:p>
        </p:txBody>
      </p:sp>
      <p:sp>
        <p:nvSpPr>
          <p:cNvPr id="7" name="TextBox 6"/>
          <p:cNvSpPr txBox="1"/>
          <p:nvPr/>
        </p:nvSpPr>
        <p:spPr>
          <a:xfrm>
            <a:off x="1195038" y="1851660"/>
            <a:ext cx="696024" cy="253916"/>
          </a:xfrm>
          <a:prstGeom prst="rect">
            <a:avLst/>
          </a:prstGeom>
          <a:noFill/>
        </p:spPr>
        <p:txBody>
          <a:bodyPr wrap="none">
            <a:spAutoFit/>
          </a:bodyPr>
          <a:lstStyle/>
          <a:p>
            <a:pPr algn="ctr">
              <a:defRPr sz="1400">
                <a:solidFill>
                  <a:srgbClr val="555555"/>
                </a:solidFill>
              </a:defRPr>
            </a:pPr>
            <a:r>
              <a:rPr sz="1050"/>
              <a:t>Chunk #1</a:t>
            </a:r>
          </a:p>
        </p:txBody>
      </p:sp>
      <p:sp>
        <p:nvSpPr>
          <p:cNvPr id="8" name="Rounded Rectangle 7"/>
          <p:cNvSpPr/>
          <p:nvPr/>
        </p:nvSpPr>
        <p:spPr>
          <a:xfrm>
            <a:off x="240030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2450976" y="1371600"/>
            <a:ext cx="1338829" cy="323165"/>
          </a:xfrm>
          <a:prstGeom prst="rect">
            <a:avLst/>
          </a:prstGeom>
          <a:noFill/>
        </p:spPr>
        <p:txBody>
          <a:bodyPr wrap="none">
            <a:spAutoFit/>
          </a:bodyPr>
          <a:lstStyle/>
          <a:p>
            <a:pPr algn="ctr">
              <a:defRPr sz="2000" b="1">
                <a:solidFill>
                  <a:srgbClr val="667EEA"/>
                </a:solidFill>
              </a:defRPr>
            </a:pPr>
            <a:r>
              <a:rPr sz="1500"/>
              <a:t>" engineering"</a:t>
            </a:r>
          </a:p>
        </p:txBody>
      </p:sp>
      <p:sp>
        <p:nvSpPr>
          <p:cNvPr id="10" name="TextBox 9"/>
          <p:cNvSpPr txBox="1"/>
          <p:nvPr/>
        </p:nvSpPr>
        <p:spPr>
          <a:xfrm>
            <a:off x="2772378" y="1851660"/>
            <a:ext cx="696024" cy="253916"/>
          </a:xfrm>
          <a:prstGeom prst="rect">
            <a:avLst/>
          </a:prstGeom>
          <a:noFill/>
        </p:spPr>
        <p:txBody>
          <a:bodyPr wrap="none">
            <a:spAutoFit/>
          </a:bodyPr>
          <a:lstStyle/>
          <a:p>
            <a:pPr algn="ctr">
              <a:defRPr sz="1400">
                <a:solidFill>
                  <a:srgbClr val="555555"/>
                </a:solidFill>
              </a:defRPr>
            </a:pPr>
            <a:r>
              <a:rPr sz="1050"/>
              <a:t>Chunk #2</a:t>
            </a:r>
          </a:p>
        </p:txBody>
      </p:sp>
      <p:sp>
        <p:nvSpPr>
          <p:cNvPr id="11" name="Rounded Rectangle 10"/>
          <p:cNvSpPr/>
          <p:nvPr/>
        </p:nvSpPr>
        <p:spPr>
          <a:xfrm>
            <a:off x="397764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129273" y="1371600"/>
            <a:ext cx="1136914" cy="323165"/>
          </a:xfrm>
          <a:prstGeom prst="rect">
            <a:avLst/>
          </a:prstGeom>
          <a:noFill/>
        </p:spPr>
        <p:txBody>
          <a:bodyPr wrap="none">
            <a:spAutoFit/>
          </a:bodyPr>
          <a:lstStyle/>
          <a:p>
            <a:pPr algn="ctr">
              <a:defRPr sz="2000" b="1">
                <a:solidFill>
                  <a:srgbClr val="667EEA"/>
                </a:solidFill>
              </a:defRPr>
            </a:pPr>
            <a:r>
              <a:rPr sz="1500"/>
              <a:t>" improves"</a:t>
            </a:r>
          </a:p>
        </p:txBody>
      </p:sp>
      <p:sp>
        <p:nvSpPr>
          <p:cNvPr id="13" name="TextBox 12"/>
          <p:cNvSpPr txBox="1"/>
          <p:nvPr/>
        </p:nvSpPr>
        <p:spPr>
          <a:xfrm>
            <a:off x="4349718" y="1851660"/>
            <a:ext cx="696024" cy="253916"/>
          </a:xfrm>
          <a:prstGeom prst="rect">
            <a:avLst/>
          </a:prstGeom>
          <a:noFill/>
        </p:spPr>
        <p:txBody>
          <a:bodyPr wrap="none">
            <a:spAutoFit/>
          </a:bodyPr>
          <a:lstStyle/>
          <a:p>
            <a:pPr algn="ctr">
              <a:defRPr sz="1400">
                <a:solidFill>
                  <a:srgbClr val="555555"/>
                </a:solidFill>
              </a:defRPr>
            </a:pPr>
            <a:r>
              <a:rPr sz="1050"/>
              <a:t>Chunk #3</a:t>
            </a:r>
          </a:p>
        </p:txBody>
      </p:sp>
      <p:sp>
        <p:nvSpPr>
          <p:cNvPr id="14" name="Rounded Rectangle 13"/>
          <p:cNvSpPr/>
          <p:nvPr/>
        </p:nvSpPr>
        <p:spPr>
          <a:xfrm>
            <a:off x="555498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991979" y="1371600"/>
            <a:ext cx="566182" cy="323165"/>
          </a:xfrm>
          <a:prstGeom prst="rect">
            <a:avLst/>
          </a:prstGeom>
          <a:noFill/>
        </p:spPr>
        <p:txBody>
          <a:bodyPr wrap="none">
            <a:spAutoFit/>
          </a:bodyPr>
          <a:lstStyle/>
          <a:p>
            <a:pPr algn="ctr">
              <a:defRPr sz="2000" b="1">
                <a:solidFill>
                  <a:srgbClr val="667EEA"/>
                </a:solidFill>
              </a:defRPr>
            </a:pPr>
            <a:r>
              <a:rPr sz="1500"/>
              <a:t>" AI"</a:t>
            </a:r>
          </a:p>
        </p:txBody>
      </p:sp>
      <p:sp>
        <p:nvSpPr>
          <p:cNvPr id="16" name="TextBox 15"/>
          <p:cNvSpPr txBox="1"/>
          <p:nvPr/>
        </p:nvSpPr>
        <p:spPr>
          <a:xfrm>
            <a:off x="5927058" y="1851660"/>
            <a:ext cx="696024" cy="253916"/>
          </a:xfrm>
          <a:prstGeom prst="rect">
            <a:avLst/>
          </a:prstGeom>
          <a:noFill/>
        </p:spPr>
        <p:txBody>
          <a:bodyPr wrap="none">
            <a:spAutoFit/>
          </a:bodyPr>
          <a:lstStyle/>
          <a:p>
            <a:pPr algn="ctr">
              <a:defRPr sz="1400">
                <a:solidFill>
                  <a:srgbClr val="555555"/>
                </a:solidFill>
              </a:defRPr>
            </a:pPr>
            <a:r>
              <a:rPr sz="1050"/>
              <a:t>Chunk #4</a:t>
            </a:r>
          </a:p>
        </p:txBody>
      </p:sp>
      <p:sp>
        <p:nvSpPr>
          <p:cNvPr id="17" name="Rounded Rectangle 16"/>
          <p:cNvSpPr/>
          <p:nvPr/>
        </p:nvSpPr>
        <p:spPr>
          <a:xfrm>
            <a:off x="713232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526039" y="1371600"/>
            <a:ext cx="652744" cy="323165"/>
          </a:xfrm>
          <a:prstGeom prst="rect">
            <a:avLst/>
          </a:prstGeom>
          <a:noFill/>
        </p:spPr>
        <p:txBody>
          <a:bodyPr wrap="none">
            <a:spAutoFit/>
          </a:bodyPr>
          <a:lstStyle/>
          <a:p>
            <a:pPr algn="ctr">
              <a:defRPr sz="2000" b="1">
                <a:solidFill>
                  <a:srgbClr val="667EEA"/>
                </a:solidFill>
              </a:defRPr>
            </a:pPr>
            <a:r>
              <a:rPr sz="1500"/>
              <a:t>[END]</a:t>
            </a:r>
          </a:p>
        </p:txBody>
      </p:sp>
      <p:sp>
        <p:nvSpPr>
          <p:cNvPr id="19" name="TextBox 18"/>
          <p:cNvSpPr txBox="1"/>
          <p:nvPr/>
        </p:nvSpPr>
        <p:spPr>
          <a:xfrm>
            <a:off x="7614205" y="1851660"/>
            <a:ext cx="476412" cy="253916"/>
          </a:xfrm>
          <a:prstGeom prst="rect">
            <a:avLst/>
          </a:prstGeom>
          <a:noFill/>
        </p:spPr>
        <p:txBody>
          <a:bodyPr wrap="none">
            <a:spAutoFit/>
          </a:bodyPr>
          <a:lstStyle/>
          <a:p>
            <a:pPr algn="ctr">
              <a:defRPr sz="1400">
                <a:solidFill>
                  <a:srgbClr val="555555"/>
                </a:solidFill>
              </a:defRPr>
            </a:pPr>
            <a:r>
              <a:rPr sz="1050"/>
              <a:t>Done</a:t>
            </a:r>
          </a:p>
        </p:txBody>
      </p:sp>
      <p:sp>
        <p:nvSpPr>
          <p:cNvPr id="20" name="TextBox 19"/>
          <p:cNvSpPr txBox="1"/>
          <p:nvPr/>
        </p:nvSpPr>
        <p:spPr>
          <a:xfrm>
            <a:off x="1555358" y="2743200"/>
            <a:ext cx="1689886" cy="323165"/>
          </a:xfrm>
          <a:prstGeom prst="rect">
            <a:avLst/>
          </a:prstGeom>
          <a:noFill/>
        </p:spPr>
        <p:txBody>
          <a:bodyPr wrap="none">
            <a:spAutoFit/>
          </a:bodyPr>
          <a:lstStyle/>
          <a:p>
            <a:pPr algn="ctr">
              <a:defRPr sz="2000" b="1">
                <a:solidFill>
                  <a:srgbClr val="667EEA"/>
                </a:solidFill>
              </a:defRPr>
            </a:pPr>
            <a:r>
              <a:rPr sz="1500"/>
              <a:t>← Looks Backward</a:t>
            </a:r>
          </a:p>
        </p:txBody>
      </p:sp>
      <p:sp>
        <p:nvSpPr>
          <p:cNvPr id="21" name="TextBox 20"/>
          <p:cNvSpPr txBox="1"/>
          <p:nvPr/>
        </p:nvSpPr>
        <p:spPr>
          <a:xfrm>
            <a:off x="5959058" y="2743200"/>
            <a:ext cx="1568827" cy="323165"/>
          </a:xfrm>
          <a:prstGeom prst="rect">
            <a:avLst/>
          </a:prstGeom>
          <a:noFill/>
        </p:spPr>
        <p:txBody>
          <a:bodyPr wrap="none">
            <a:spAutoFit/>
          </a:bodyPr>
          <a:lstStyle/>
          <a:p>
            <a:pPr algn="ctr">
              <a:defRPr sz="2000" b="1">
                <a:solidFill>
                  <a:srgbClr val="667EEA"/>
                </a:solidFill>
              </a:defRPr>
            </a:pPr>
            <a:r>
              <a:rPr sz="1500"/>
              <a:t>Looks Forward →</a:t>
            </a:r>
          </a:p>
        </p:txBody>
      </p:sp>
      <p:sp>
        <p:nvSpPr>
          <p:cNvPr id="22" name="TextBox 21"/>
          <p:cNvSpPr txBox="1"/>
          <p:nvPr/>
        </p:nvSpPr>
        <p:spPr>
          <a:xfrm>
            <a:off x="685801" y="3429001"/>
            <a:ext cx="7772171" cy="507831"/>
          </a:xfrm>
          <a:prstGeom prst="rect">
            <a:avLst/>
          </a:prstGeom>
          <a:noFill/>
        </p:spPr>
        <p:txBody>
          <a:bodyPr wrap="square">
            <a:spAutoFit/>
          </a:bodyPr>
          <a:lstStyle/>
          <a:p>
            <a:pPr algn="ctr">
              <a:defRPr sz="1800">
                <a:solidFill>
                  <a:srgbClr val="555555"/>
                </a:solidFill>
              </a:defRPr>
            </a:pPr>
            <a:r>
              <a:rPr sz="1350"/>
              <a:t>Each chunk connects to every other chunk at once,</a:t>
            </a:r>
          </a:p>
          <a:p>
            <a:pPr algn="ctr">
              <a:defRPr sz="1800">
                <a:solidFill>
                  <a:srgbClr val="555555"/>
                </a:solidFill>
              </a:defRPr>
            </a:pPr>
            <a:r>
              <a:rPr sz="1350"/>
              <a:t>so AI understands the full meaning from all directions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604419" cy="507831"/>
          </a:xfrm>
          <a:prstGeom prst="rect">
            <a:avLst/>
          </a:prstGeom>
          <a:noFill/>
        </p:spPr>
        <p:txBody>
          <a:bodyPr wrap="none">
            <a:spAutoFit/>
          </a:bodyPr>
          <a:lstStyle/>
          <a:p>
            <a:pPr algn="l">
              <a:defRPr sz="3600" b="1">
                <a:solidFill>
                  <a:srgbClr val="FFFFFF"/>
                </a:solidFill>
              </a:defRPr>
            </a:pPr>
            <a:r>
              <a:rPr sz="2700"/>
              <a:t>Why This Matters for Your MCP Work</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284197" y="1577340"/>
            <a:ext cx="1134927" cy="300082"/>
          </a:xfrm>
          <a:prstGeom prst="rect">
            <a:avLst/>
          </a:prstGeom>
          <a:noFill/>
        </p:spPr>
        <p:txBody>
          <a:bodyPr wrap="none">
            <a:spAutoFit/>
          </a:bodyPr>
          <a:lstStyle/>
          <a:p>
            <a:pPr algn="ctr">
              <a:defRPr sz="1800" b="1">
                <a:solidFill>
                  <a:srgbClr val="667EEA"/>
                </a:solidFill>
              </a:defRPr>
            </a:pPr>
            <a:r>
              <a:rPr sz="1350"/>
              <a:t>Cost &amp; Speed</a:t>
            </a:r>
          </a:p>
        </p:txBody>
      </p:sp>
      <p:sp>
        <p:nvSpPr>
          <p:cNvPr id="8" name="TextBox 7"/>
          <p:cNvSpPr txBox="1"/>
          <p:nvPr/>
        </p:nvSpPr>
        <p:spPr>
          <a:xfrm>
            <a:off x="754380" y="1920241"/>
            <a:ext cx="2194560" cy="392415"/>
          </a:xfrm>
          <a:prstGeom prst="rect">
            <a:avLst/>
          </a:prstGeom>
          <a:noFill/>
        </p:spPr>
        <p:txBody>
          <a:bodyPr wrap="square">
            <a:spAutoFit/>
          </a:bodyPr>
          <a:lstStyle/>
          <a:p>
            <a:pPr algn="ctr">
              <a:defRPr sz="1300">
                <a:solidFill>
                  <a:srgbClr val="555555"/>
                </a:solidFill>
              </a:defRPr>
            </a:pPr>
            <a:r>
              <a:rPr sz="975"/>
              <a:t>More tokens = higher cost and slower responses. Keep prompts concise.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3831321" y="1577340"/>
            <a:ext cx="1664238" cy="300082"/>
          </a:xfrm>
          <a:prstGeom prst="rect">
            <a:avLst/>
          </a:prstGeom>
          <a:noFill/>
        </p:spPr>
        <p:txBody>
          <a:bodyPr wrap="none">
            <a:spAutoFit/>
          </a:bodyPr>
          <a:lstStyle/>
          <a:p>
            <a:pPr algn="ctr">
              <a:defRPr sz="1800" b="1">
                <a:solidFill>
                  <a:srgbClr val="667EEA"/>
                </a:solidFill>
              </a:defRPr>
            </a:pPr>
            <a:r>
              <a:rPr sz="1350"/>
              <a:t>Full Context Reading</a:t>
            </a:r>
          </a:p>
        </p:txBody>
      </p:sp>
      <p:sp>
        <p:nvSpPr>
          <p:cNvPr id="12" name="TextBox 11"/>
          <p:cNvSpPr txBox="1"/>
          <p:nvPr/>
        </p:nvSpPr>
        <p:spPr>
          <a:xfrm>
            <a:off x="3566159" y="1920241"/>
            <a:ext cx="2194560" cy="392415"/>
          </a:xfrm>
          <a:prstGeom prst="rect">
            <a:avLst/>
          </a:prstGeom>
          <a:noFill/>
        </p:spPr>
        <p:txBody>
          <a:bodyPr wrap="square">
            <a:spAutoFit/>
          </a:bodyPr>
          <a:lstStyle/>
          <a:p>
            <a:pPr algn="ctr">
              <a:defRPr sz="1300">
                <a:solidFill>
                  <a:srgbClr val="555555"/>
                </a:solidFill>
              </a:defRPr>
            </a:pPr>
            <a:r>
              <a:rPr sz="975"/>
              <a:t>Modern AI sees your entire message at once for better understanding.</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876337" y="1577340"/>
            <a:ext cx="1197764" cy="300082"/>
          </a:xfrm>
          <a:prstGeom prst="rect">
            <a:avLst/>
          </a:prstGeom>
          <a:noFill/>
        </p:spPr>
        <p:txBody>
          <a:bodyPr wrap="none">
            <a:spAutoFit/>
          </a:bodyPr>
          <a:lstStyle/>
          <a:p>
            <a:pPr algn="ctr">
              <a:defRPr sz="1800" b="1">
                <a:solidFill>
                  <a:srgbClr val="667EEA"/>
                </a:solidFill>
              </a:defRPr>
            </a:pPr>
            <a:r>
              <a:rPr sz="1350"/>
              <a:t>Memory Limit</a:t>
            </a:r>
          </a:p>
        </p:txBody>
      </p:sp>
      <p:sp>
        <p:nvSpPr>
          <p:cNvPr id="16" name="TextBox 15"/>
          <p:cNvSpPr txBox="1"/>
          <p:nvPr/>
        </p:nvSpPr>
        <p:spPr>
          <a:xfrm>
            <a:off x="6377939" y="1920241"/>
            <a:ext cx="2194560" cy="392415"/>
          </a:xfrm>
          <a:prstGeom prst="rect">
            <a:avLst/>
          </a:prstGeom>
          <a:noFill/>
        </p:spPr>
        <p:txBody>
          <a:bodyPr wrap="square">
            <a:spAutoFit/>
          </a:bodyPr>
          <a:lstStyle/>
          <a:p>
            <a:pPr algn="ctr">
              <a:defRPr sz="1300">
                <a:solidFill>
                  <a:srgbClr val="555555"/>
                </a:solidFill>
              </a:defRPr>
            </a:pPr>
            <a:r>
              <a:rPr sz="975"/>
              <a:t>Claude holds ~200K chunks. Strategic placement matters for quality.</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162209" y="3497580"/>
            <a:ext cx="1378904" cy="300082"/>
          </a:xfrm>
          <a:prstGeom prst="rect">
            <a:avLst/>
          </a:prstGeom>
          <a:noFill/>
        </p:spPr>
        <p:txBody>
          <a:bodyPr wrap="none">
            <a:spAutoFit/>
          </a:bodyPr>
          <a:lstStyle/>
          <a:p>
            <a:pPr algn="ctr">
              <a:defRPr sz="1800" b="1">
                <a:solidFill>
                  <a:srgbClr val="667EEA"/>
                </a:solidFill>
              </a:defRPr>
            </a:pPr>
            <a:r>
              <a:rPr sz="1350"/>
              <a:t>Position Matters</a:t>
            </a:r>
          </a:p>
        </p:txBody>
      </p:sp>
      <p:sp>
        <p:nvSpPr>
          <p:cNvPr id="20" name="TextBox 19"/>
          <p:cNvSpPr txBox="1"/>
          <p:nvPr/>
        </p:nvSpPr>
        <p:spPr>
          <a:xfrm>
            <a:off x="754380" y="3840481"/>
            <a:ext cx="2194560" cy="392415"/>
          </a:xfrm>
          <a:prstGeom prst="rect">
            <a:avLst/>
          </a:prstGeom>
          <a:noFill/>
        </p:spPr>
        <p:txBody>
          <a:bodyPr wrap="square">
            <a:spAutoFit/>
          </a:bodyPr>
          <a:lstStyle/>
          <a:p>
            <a:pPr algn="ctr">
              <a:defRPr sz="1300">
                <a:solidFill>
                  <a:srgbClr val="555555"/>
                </a:solidFill>
              </a:defRPr>
            </a:pPr>
            <a:r>
              <a:rPr sz="975"/>
              <a:t>Put critical info at beginning or end—AI pays more attention there.</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034100" y="3497580"/>
            <a:ext cx="1258679" cy="300082"/>
          </a:xfrm>
          <a:prstGeom prst="rect">
            <a:avLst/>
          </a:prstGeom>
          <a:noFill/>
        </p:spPr>
        <p:txBody>
          <a:bodyPr wrap="none">
            <a:spAutoFit/>
          </a:bodyPr>
          <a:lstStyle/>
          <a:p>
            <a:pPr algn="ctr">
              <a:defRPr sz="1800" b="1">
                <a:solidFill>
                  <a:srgbClr val="667EEA"/>
                </a:solidFill>
              </a:defRPr>
            </a:pPr>
            <a:r>
              <a:rPr sz="1350"/>
              <a:t>Word Breaking</a:t>
            </a:r>
          </a:p>
        </p:txBody>
      </p:sp>
      <p:sp>
        <p:nvSpPr>
          <p:cNvPr id="24" name="TextBox 23"/>
          <p:cNvSpPr txBox="1"/>
          <p:nvPr/>
        </p:nvSpPr>
        <p:spPr>
          <a:xfrm>
            <a:off x="3566159" y="3840481"/>
            <a:ext cx="2194560" cy="542456"/>
          </a:xfrm>
          <a:prstGeom prst="rect">
            <a:avLst/>
          </a:prstGeom>
          <a:noFill/>
        </p:spPr>
        <p:txBody>
          <a:bodyPr wrap="square">
            <a:spAutoFit/>
          </a:bodyPr>
          <a:lstStyle/>
          <a:p>
            <a:pPr algn="ctr">
              <a:defRPr sz="1300">
                <a:solidFill>
                  <a:srgbClr val="555555"/>
                </a:solidFill>
              </a:defRPr>
            </a:pPr>
            <a:r>
              <a:rPr sz="975"/>
              <a:t>Unknown words split into pieces. "TechTrainerTim" → ["Tech", "Trainer", "Tim"]</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28828" y="3497580"/>
            <a:ext cx="1492781" cy="300082"/>
          </a:xfrm>
          <a:prstGeom prst="rect">
            <a:avLst/>
          </a:prstGeom>
          <a:noFill/>
        </p:spPr>
        <p:txBody>
          <a:bodyPr wrap="none">
            <a:spAutoFit/>
          </a:bodyPr>
          <a:lstStyle/>
          <a:p>
            <a:pPr algn="ctr">
              <a:defRPr sz="1800" b="1">
                <a:solidFill>
                  <a:srgbClr val="667EEA"/>
                </a:solidFill>
              </a:defRPr>
            </a:pPr>
            <a:r>
              <a:rPr sz="1350"/>
              <a:t>Structure Prompts</a:t>
            </a:r>
          </a:p>
        </p:txBody>
      </p:sp>
      <p:sp>
        <p:nvSpPr>
          <p:cNvPr id="28" name="TextBox 27"/>
          <p:cNvSpPr txBox="1"/>
          <p:nvPr/>
        </p:nvSpPr>
        <p:spPr>
          <a:xfrm>
            <a:off x="6377939" y="3840481"/>
            <a:ext cx="2194560" cy="392415"/>
          </a:xfrm>
          <a:prstGeom prst="rect">
            <a:avLst/>
          </a:prstGeom>
          <a:noFill/>
        </p:spPr>
        <p:txBody>
          <a:bodyPr wrap="square">
            <a:spAutoFit/>
          </a:bodyPr>
          <a:lstStyle/>
          <a:p>
            <a:pPr algn="ctr">
              <a:defRPr sz="1300">
                <a:solidFill>
                  <a:srgbClr val="555555"/>
                </a:solidFill>
              </a:defRPr>
            </a:pPr>
            <a:r>
              <a:rPr sz="975"/>
              <a:t>Use clear sections, headers, bullets to help AI find information faster.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235729" cy="507831"/>
          </a:xfrm>
          <a:prstGeom prst="rect">
            <a:avLst/>
          </a:prstGeom>
          <a:noFill/>
        </p:spPr>
        <p:txBody>
          <a:bodyPr wrap="none">
            <a:spAutoFit/>
          </a:bodyPr>
          <a:lstStyle/>
          <a:p>
            <a:pPr algn="l">
              <a:defRPr sz="3600" b="1">
                <a:solidFill>
                  <a:srgbClr val="FFFFFF"/>
                </a:solidFill>
              </a:defRPr>
            </a:pPr>
            <a:r>
              <a:rPr sz="2700"/>
              <a:t>Practical Tips for Better AI Prompts</a:t>
            </a:r>
          </a:p>
        </p:txBody>
      </p:sp>
      <p:sp>
        <p:nvSpPr>
          <p:cNvPr id="5" name="TextBox 4"/>
          <p:cNvSpPr txBox="1"/>
          <p:nvPr/>
        </p:nvSpPr>
        <p:spPr>
          <a:xfrm>
            <a:off x="685800" y="1234440"/>
            <a:ext cx="7543800" cy="323165"/>
          </a:xfrm>
          <a:prstGeom prst="rect">
            <a:avLst/>
          </a:prstGeom>
          <a:noFill/>
        </p:spPr>
        <p:txBody>
          <a:bodyPr wrap="square">
            <a:spAutoFit/>
          </a:bodyPr>
          <a:lstStyle/>
          <a:p>
            <a:pPr>
              <a:spcBef>
                <a:spcPts val="450"/>
              </a:spcBef>
              <a:defRPr sz="2000">
                <a:solidFill>
                  <a:srgbClr val="555555"/>
                </a:solidFill>
              </a:defRPr>
            </a:pPr>
            <a:r>
              <a:rPr sz="1500"/>
              <a:t>• Put important stuff first: AI pays closest attention to the beginning</a:t>
            </a:r>
          </a:p>
        </p:txBody>
      </p:sp>
      <p:sp>
        <p:nvSpPr>
          <p:cNvPr id="6" name="TextBox 5"/>
          <p:cNvSpPr txBox="1"/>
          <p:nvPr/>
        </p:nvSpPr>
        <p:spPr>
          <a:xfrm>
            <a:off x="685800" y="1920240"/>
            <a:ext cx="7543800" cy="323165"/>
          </a:xfrm>
          <a:prstGeom prst="rect">
            <a:avLst/>
          </a:prstGeom>
          <a:noFill/>
        </p:spPr>
        <p:txBody>
          <a:bodyPr wrap="square">
            <a:spAutoFit/>
          </a:bodyPr>
          <a:lstStyle/>
          <a:p>
            <a:pPr>
              <a:spcBef>
                <a:spcPts val="450"/>
              </a:spcBef>
              <a:defRPr sz="2000">
                <a:solidFill>
                  <a:srgbClr val="555555"/>
                </a:solidFill>
              </a:defRPr>
            </a:pPr>
            <a:r>
              <a:rPr sz="1500"/>
              <a:t>• Use clear section breaks: Headers, bullets, and whitespace help AI organize</a:t>
            </a:r>
          </a:p>
        </p:txBody>
      </p:sp>
      <p:sp>
        <p:nvSpPr>
          <p:cNvPr id="7" name="TextBox 6"/>
          <p:cNvSpPr txBox="1"/>
          <p:nvPr/>
        </p:nvSpPr>
        <p:spPr>
          <a:xfrm>
            <a:off x="685800" y="2606040"/>
            <a:ext cx="7543800" cy="323165"/>
          </a:xfrm>
          <a:prstGeom prst="rect">
            <a:avLst/>
          </a:prstGeom>
          <a:noFill/>
        </p:spPr>
        <p:txBody>
          <a:bodyPr wrap="square">
            <a:spAutoFit/>
          </a:bodyPr>
          <a:lstStyle/>
          <a:p>
            <a:pPr>
              <a:spcBef>
                <a:spcPts val="450"/>
              </a:spcBef>
              <a:defRPr sz="2000">
                <a:solidFill>
                  <a:srgbClr val="555555"/>
                </a:solidFill>
              </a:defRPr>
            </a:pPr>
            <a:r>
              <a:rPr sz="1500"/>
              <a:t>• Watch your word count: Longer isn't always better—be concise and specific</a:t>
            </a:r>
          </a:p>
        </p:txBody>
      </p:sp>
      <p:sp>
        <p:nvSpPr>
          <p:cNvPr id="8" name="TextBox 7"/>
          <p:cNvSpPr txBox="1"/>
          <p:nvPr/>
        </p:nvSpPr>
        <p:spPr>
          <a:xfrm>
            <a:off x="685800" y="3291840"/>
            <a:ext cx="7543800" cy="323165"/>
          </a:xfrm>
          <a:prstGeom prst="rect">
            <a:avLst/>
          </a:prstGeom>
          <a:noFill/>
        </p:spPr>
        <p:txBody>
          <a:bodyPr wrap="square">
            <a:spAutoFit/>
          </a:bodyPr>
          <a:lstStyle/>
          <a:p>
            <a:pPr>
              <a:spcBef>
                <a:spcPts val="450"/>
              </a:spcBef>
              <a:defRPr sz="2000">
                <a:solidFill>
                  <a:srgbClr val="555555"/>
                </a:solidFill>
              </a:defRPr>
            </a:pPr>
            <a:r>
              <a:rPr sz="1500"/>
              <a:t>• Repeat key terms: If something matters, mention it multiple times</a:t>
            </a:r>
          </a:p>
        </p:txBody>
      </p:sp>
      <p:sp>
        <p:nvSpPr>
          <p:cNvPr id="9" name="TextBox 8"/>
          <p:cNvSpPr txBox="1"/>
          <p:nvPr/>
        </p:nvSpPr>
        <p:spPr>
          <a:xfrm>
            <a:off x="685800" y="3977640"/>
            <a:ext cx="7543800" cy="323165"/>
          </a:xfrm>
          <a:prstGeom prst="rect">
            <a:avLst/>
          </a:prstGeom>
          <a:noFill/>
        </p:spPr>
        <p:txBody>
          <a:bodyPr wrap="square">
            <a:spAutoFit/>
          </a:bodyPr>
          <a:lstStyle/>
          <a:p>
            <a:pPr>
              <a:spcBef>
                <a:spcPts val="450"/>
              </a:spcBef>
              <a:defRPr sz="2000">
                <a:solidFill>
                  <a:srgbClr val="555555"/>
                </a:solidFill>
              </a:defRPr>
            </a:pPr>
            <a:r>
              <a:rPr sz="1500"/>
              <a:t>• Test and iterate: Try different phrasings to see what gets better 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75013" y="1714500"/>
            <a:ext cx="7593746" cy="715581"/>
          </a:xfrm>
          <a:prstGeom prst="rect">
            <a:avLst/>
          </a:prstGeom>
          <a:noFill/>
        </p:spPr>
        <p:txBody>
          <a:bodyPr wrap="none">
            <a:spAutoFit/>
          </a:bodyPr>
          <a:lstStyle/>
          <a:p>
            <a:pPr algn="ctr">
              <a:defRPr sz="5400" b="1">
                <a:solidFill>
                  <a:srgbClr val="FFFFFF"/>
                </a:solidFill>
              </a:defRPr>
            </a:pPr>
            <a:r>
              <a:rPr sz="4050"/>
              <a:t>🔗 Model Context Protocol (MCP)</a:t>
            </a:r>
          </a:p>
        </p:txBody>
      </p:sp>
      <p:sp>
        <p:nvSpPr>
          <p:cNvPr id="4" name="TextBox 3"/>
          <p:cNvSpPr txBox="1"/>
          <p:nvPr/>
        </p:nvSpPr>
        <p:spPr>
          <a:xfrm>
            <a:off x="2933648" y="2880360"/>
            <a:ext cx="3276474" cy="415498"/>
          </a:xfrm>
          <a:prstGeom prst="rect">
            <a:avLst/>
          </a:prstGeom>
          <a:noFill/>
        </p:spPr>
        <p:txBody>
          <a:bodyPr wrap="none">
            <a:spAutoFit/>
          </a:bodyPr>
          <a:lstStyle/>
          <a:p>
            <a:pPr algn="ctr">
              <a:defRPr sz="2800">
                <a:solidFill>
                  <a:srgbClr val="FFFFFF"/>
                </a:solidFill>
              </a:defRPr>
            </a:pPr>
            <a:r>
              <a:rPr sz="2100"/>
              <a:t>Connecting AI to Your World</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 &amp; Cloud/Datacenter Management</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73384" cy="507831"/>
          </a:xfrm>
          <a:prstGeom prst="rect">
            <a:avLst/>
          </a:prstGeom>
          <a:noFill/>
        </p:spPr>
        <p:txBody>
          <a:bodyPr wrap="none">
            <a:spAutoFit/>
          </a:bodyPr>
          <a:lstStyle/>
          <a:p>
            <a:pPr algn="l">
              <a:defRPr sz="3600" b="1">
                <a:solidFill>
                  <a:srgbClr val="FFFFFF"/>
                </a:solidFill>
              </a:defRPr>
            </a:pPr>
            <a:r>
              <a:rPr sz="2700"/>
              <a:t>How MCP Works: The Three-Layer Architecture</a:t>
            </a:r>
          </a:p>
        </p:txBody>
      </p:sp>
      <p:sp>
        <p:nvSpPr>
          <p:cNvPr id="5" name="Rounded Rectangle 4"/>
          <p:cNvSpPr/>
          <p:nvPr/>
        </p:nvSpPr>
        <p:spPr>
          <a:xfrm>
            <a:off x="548640"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42734" y="1577341"/>
            <a:ext cx="817853" cy="646331"/>
          </a:xfrm>
          <a:prstGeom prst="rect">
            <a:avLst/>
          </a:prstGeom>
          <a:noFill/>
        </p:spPr>
        <p:txBody>
          <a:bodyPr wrap="none">
            <a:spAutoFit/>
          </a:bodyPr>
          <a:lstStyle/>
          <a:p>
            <a:pPr algn="ctr">
              <a:defRPr sz="4800"/>
            </a:pPr>
            <a:r>
              <a:rPr sz="3600"/>
              <a:t>🤖</a:t>
            </a:r>
          </a:p>
        </p:txBody>
      </p:sp>
      <p:sp>
        <p:nvSpPr>
          <p:cNvPr id="7" name="TextBox 6"/>
          <p:cNvSpPr txBox="1"/>
          <p:nvPr/>
        </p:nvSpPr>
        <p:spPr>
          <a:xfrm>
            <a:off x="1440330" y="2125980"/>
            <a:ext cx="822661" cy="346249"/>
          </a:xfrm>
          <a:prstGeom prst="rect">
            <a:avLst/>
          </a:prstGeom>
          <a:noFill/>
        </p:spPr>
        <p:txBody>
          <a:bodyPr wrap="none">
            <a:spAutoFit/>
          </a:bodyPr>
          <a:lstStyle/>
          <a:p>
            <a:pPr algn="ctr">
              <a:defRPr sz="2200" b="1">
                <a:solidFill>
                  <a:srgbClr val="667EEA"/>
                </a:solidFill>
              </a:defRPr>
            </a:pPr>
            <a:r>
              <a:rPr sz="1650"/>
              <a:t>AI Host</a:t>
            </a:r>
          </a:p>
        </p:txBody>
      </p:sp>
      <p:sp>
        <p:nvSpPr>
          <p:cNvPr id="8" name="TextBox 7"/>
          <p:cNvSpPr txBox="1"/>
          <p:nvPr/>
        </p:nvSpPr>
        <p:spPr>
          <a:xfrm>
            <a:off x="754380" y="2537460"/>
            <a:ext cx="2194560" cy="473206"/>
          </a:xfrm>
          <a:prstGeom prst="rect">
            <a:avLst/>
          </a:prstGeom>
          <a:noFill/>
        </p:spPr>
        <p:txBody>
          <a:bodyPr wrap="square">
            <a:spAutoFit/>
          </a:bodyPr>
          <a:lstStyle/>
          <a:p>
            <a:pPr algn="ctr">
              <a:defRPr sz="1500">
                <a:solidFill>
                  <a:srgbClr val="555555"/>
                </a:solidFill>
              </a:defRPr>
            </a:pPr>
            <a:r>
              <a:rPr sz="1125"/>
              <a:t>Your AI application that needs</a:t>
            </a:r>
          </a:p>
          <a:p>
            <a:r>
              <a:rPr sz="1350"/>
              <a:t>access to data and tools</a:t>
            </a:r>
          </a:p>
        </p:txBody>
      </p:sp>
      <p:sp>
        <p:nvSpPr>
          <p:cNvPr id="9" name="TextBox 8"/>
          <p:cNvSpPr txBox="1"/>
          <p:nvPr/>
        </p:nvSpPr>
        <p:spPr>
          <a:xfrm>
            <a:off x="754380" y="3429000"/>
            <a:ext cx="2194560" cy="230832"/>
          </a:xfrm>
          <a:prstGeom prst="rect">
            <a:avLst/>
          </a:prstGeom>
          <a:noFill/>
        </p:spPr>
        <p:txBody>
          <a:bodyPr wrap="square">
            <a:spAutoFit/>
          </a:bodyPr>
          <a:lstStyle/>
          <a:p>
            <a:pPr algn="ctr">
              <a:defRPr sz="1200" i="1">
                <a:solidFill>
                  <a:srgbClr val="777777"/>
                </a:solidFill>
              </a:defRPr>
            </a:pPr>
            <a:r>
              <a:rPr sz="900"/>
              <a:t>Claude Desktop, VS Code</a:t>
            </a:r>
          </a:p>
        </p:txBody>
      </p:sp>
      <p:sp>
        <p:nvSpPr>
          <p:cNvPr id="10" name="TextBox 9"/>
          <p:cNvSpPr txBox="1"/>
          <p:nvPr/>
        </p:nvSpPr>
        <p:spPr>
          <a:xfrm>
            <a:off x="3223261"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1" name="Rounded Rectangle 10"/>
          <p:cNvSpPr/>
          <p:nvPr/>
        </p:nvSpPr>
        <p:spPr>
          <a:xfrm>
            <a:off x="336041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254513" y="1577341"/>
            <a:ext cx="817853" cy="646331"/>
          </a:xfrm>
          <a:prstGeom prst="rect">
            <a:avLst/>
          </a:prstGeom>
          <a:noFill/>
        </p:spPr>
        <p:txBody>
          <a:bodyPr wrap="none">
            <a:spAutoFit/>
          </a:bodyPr>
          <a:lstStyle/>
          <a:p>
            <a:pPr algn="ctr">
              <a:defRPr sz="4800"/>
            </a:pPr>
            <a:r>
              <a:rPr sz="3600"/>
              <a:t>⚙️</a:t>
            </a:r>
          </a:p>
        </p:txBody>
      </p:sp>
      <p:sp>
        <p:nvSpPr>
          <p:cNvPr id="13" name="TextBox 12"/>
          <p:cNvSpPr txBox="1"/>
          <p:nvPr/>
        </p:nvSpPr>
        <p:spPr>
          <a:xfrm>
            <a:off x="4062153" y="2125980"/>
            <a:ext cx="1202573" cy="346249"/>
          </a:xfrm>
          <a:prstGeom prst="rect">
            <a:avLst/>
          </a:prstGeom>
          <a:noFill/>
        </p:spPr>
        <p:txBody>
          <a:bodyPr wrap="none">
            <a:spAutoFit/>
          </a:bodyPr>
          <a:lstStyle/>
          <a:p>
            <a:pPr algn="ctr">
              <a:defRPr sz="2200" b="1">
                <a:solidFill>
                  <a:srgbClr val="667EEA"/>
                </a:solidFill>
              </a:defRPr>
            </a:pPr>
            <a:r>
              <a:rPr sz="1650"/>
              <a:t>MCP Server</a:t>
            </a:r>
          </a:p>
        </p:txBody>
      </p:sp>
      <p:sp>
        <p:nvSpPr>
          <p:cNvPr id="14" name="TextBox 13"/>
          <p:cNvSpPr txBox="1"/>
          <p:nvPr/>
        </p:nvSpPr>
        <p:spPr>
          <a:xfrm>
            <a:off x="3566159" y="2537460"/>
            <a:ext cx="2194560" cy="473206"/>
          </a:xfrm>
          <a:prstGeom prst="rect">
            <a:avLst/>
          </a:prstGeom>
          <a:noFill/>
        </p:spPr>
        <p:txBody>
          <a:bodyPr wrap="square">
            <a:spAutoFit/>
          </a:bodyPr>
          <a:lstStyle/>
          <a:p>
            <a:pPr algn="ctr">
              <a:defRPr sz="1500">
                <a:solidFill>
                  <a:srgbClr val="555555"/>
                </a:solidFill>
              </a:defRPr>
            </a:pPr>
            <a:r>
              <a:rPr sz="1125"/>
              <a:t>Translator that speaks both</a:t>
            </a:r>
          </a:p>
          <a:p>
            <a:r>
              <a:rPr sz="1350"/>
              <a:t>AI and your tools' languages</a:t>
            </a:r>
          </a:p>
        </p:txBody>
      </p:sp>
      <p:sp>
        <p:nvSpPr>
          <p:cNvPr id="15" name="TextBox 14"/>
          <p:cNvSpPr txBox="1"/>
          <p:nvPr/>
        </p:nvSpPr>
        <p:spPr>
          <a:xfrm>
            <a:off x="3566159" y="3429000"/>
            <a:ext cx="2194560" cy="230832"/>
          </a:xfrm>
          <a:prstGeom prst="rect">
            <a:avLst/>
          </a:prstGeom>
          <a:noFill/>
        </p:spPr>
        <p:txBody>
          <a:bodyPr wrap="square">
            <a:spAutoFit/>
          </a:bodyPr>
          <a:lstStyle/>
          <a:p>
            <a:pPr algn="ctr">
              <a:defRPr sz="1200" i="1">
                <a:solidFill>
                  <a:srgbClr val="777777"/>
                </a:solidFill>
              </a:defRPr>
            </a:pPr>
            <a:r>
              <a:rPr sz="900"/>
              <a:t>Handles requests</a:t>
            </a:r>
          </a:p>
        </p:txBody>
      </p:sp>
      <p:sp>
        <p:nvSpPr>
          <p:cNvPr id="16" name="TextBox 15"/>
          <p:cNvSpPr txBox="1"/>
          <p:nvPr/>
        </p:nvSpPr>
        <p:spPr>
          <a:xfrm>
            <a:off x="6035040"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7" name="Rounded Rectangle 16"/>
          <p:cNvSpPr/>
          <p:nvPr/>
        </p:nvSpPr>
        <p:spPr>
          <a:xfrm>
            <a:off x="617219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066293" y="1577341"/>
            <a:ext cx="817853" cy="646331"/>
          </a:xfrm>
          <a:prstGeom prst="rect">
            <a:avLst/>
          </a:prstGeom>
          <a:noFill/>
        </p:spPr>
        <p:txBody>
          <a:bodyPr wrap="none">
            <a:spAutoFit/>
          </a:bodyPr>
          <a:lstStyle/>
          <a:p>
            <a:pPr algn="ctr">
              <a:defRPr sz="4800"/>
            </a:pPr>
            <a:r>
              <a:rPr sz="3600"/>
              <a:t>💾</a:t>
            </a:r>
          </a:p>
        </p:txBody>
      </p:sp>
      <p:sp>
        <p:nvSpPr>
          <p:cNvPr id="19" name="TextBox 18"/>
          <p:cNvSpPr txBox="1"/>
          <p:nvPr/>
        </p:nvSpPr>
        <p:spPr>
          <a:xfrm>
            <a:off x="6706419" y="2125980"/>
            <a:ext cx="1537600" cy="346249"/>
          </a:xfrm>
          <a:prstGeom prst="rect">
            <a:avLst/>
          </a:prstGeom>
          <a:noFill/>
        </p:spPr>
        <p:txBody>
          <a:bodyPr wrap="none">
            <a:spAutoFit/>
          </a:bodyPr>
          <a:lstStyle/>
          <a:p>
            <a:pPr algn="ctr">
              <a:defRPr sz="2200" b="1">
                <a:solidFill>
                  <a:srgbClr val="667EEA"/>
                </a:solidFill>
              </a:defRPr>
            </a:pPr>
            <a:r>
              <a:rPr sz="1650"/>
              <a:t>Your Resources</a:t>
            </a:r>
          </a:p>
        </p:txBody>
      </p:sp>
      <p:sp>
        <p:nvSpPr>
          <p:cNvPr id="20" name="TextBox 19"/>
          <p:cNvSpPr txBox="1"/>
          <p:nvPr/>
        </p:nvSpPr>
        <p:spPr>
          <a:xfrm>
            <a:off x="6377939" y="2537460"/>
            <a:ext cx="2194560" cy="473206"/>
          </a:xfrm>
          <a:prstGeom prst="rect">
            <a:avLst/>
          </a:prstGeom>
          <a:noFill/>
        </p:spPr>
        <p:txBody>
          <a:bodyPr wrap="square">
            <a:spAutoFit/>
          </a:bodyPr>
          <a:lstStyle/>
          <a:p>
            <a:pPr algn="ctr">
              <a:defRPr sz="1500">
                <a:solidFill>
                  <a:srgbClr val="555555"/>
                </a:solidFill>
              </a:defRPr>
            </a:pPr>
            <a:r>
              <a:rPr sz="1125"/>
              <a:t>Databases, files, APIs you</a:t>
            </a:r>
          </a:p>
          <a:p>
            <a:r>
              <a:rPr sz="1350"/>
              <a:t>want AI to access</a:t>
            </a:r>
          </a:p>
        </p:txBody>
      </p:sp>
      <p:sp>
        <p:nvSpPr>
          <p:cNvPr id="21" name="TextBox 20"/>
          <p:cNvSpPr txBox="1"/>
          <p:nvPr/>
        </p:nvSpPr>
        <p:spPr>
          <a:xfrm>
            <a:off x="6377939" y="3429000"/>
            <a:ext cx="2194560" cy="230832"/>
          </a:xfrm>
          <a:prstGeom prst="rect">
            <a:avLst/>
          </a:prstGeom>
          <a:noFill/>
        </p:spPr>
        <p:txBody>
          <a:bodyPr wrap="square">
            <a:spAutoFit/>
          </a:bodyPr>
          <a:lstStyle/>
          <a:p>
            <a:pPr algn="ctr">
              <a:defRPr sz="1200" i="1">
                <a:solidFill>
                  <a:srgbClr val="777777"/>
                </a:solidFill>
              </a:defRPr>
            </a:pPr>
            <a:r>
              <a:rPr sz="900"/>
              <a:t>Notion, GitHub, Filesystem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389343" cy="507831"/>
          </a:xfrm>
          <a:prstGeom prst="rect">
            <a:avLst/>
          </a:prstGeom>
          <a:noFill/>
        </p:spPr>
        <p:txBody>
          <a:bodyPr wrap="none">
            <a:spAutoFit/>
          </a:bodyPr>
          <a:lstStyle/>
          <a:p>
            <a:pPr algn="l">
              <a:defRPr sz="3600" b="1">
                <a:solidFill>
                  <a:srgbClr val="FFFFFF"/>
                </a:solidFill>
              </a:defRPr>
            </a:pPr>
            <a:r>
              <a:rPr sz="2700"/>
              <a:t>📨 The Communication Flow</a:t>
            </a:r>
          </a:p>
        </p:txBody>
      </p:sp>
      <p:sp>
        <p:nvSpPr>
          <p:cNvPr id="5" name="Rounded Rectangle 4"/>
          <p:cNvSpPr/>
          <p:nvPr/>
        </p:nvSpPr>
        <p:spPr>
          <a:xfrm>
            <a:off x="54864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99408" y="1851661"/>
            <a:ext cx="418704" cy="646331"/>
          </a:xfrm>
          <a:prstGeom prst="rect">
            <a:avLst/>
          </a:prstGeom>
          <a:noFill/>
        </p:spPr>
        <p:txBody>
          <a:bodyPr wrap="none">
            <a:spAutoFit/>
          </a:bodyPr>
          <a:lstStyle/>
          <a:p>
            <a:pPr algn="ctr">
              <a:defRPr sz="4800" b="1">
                <a:solidFill>
                  <a:srgbClr val="FFFFFF"/>
                </a:solidFill>
              </a:defRPr>
            </a:pPr>
            <a:r>
              <a:rPr sz="3600"/>
              <a:t>1</a:t>
            </a:r>
          </a:p>
        </p:txBody>
      </p:sp>
      <p:sp>
        <p:nvSpPr>
          <p:cNvPr id="7" name="TextBox 6"/>
          <p:cNvSpPr txBox="1"/>
          <p:nvPr/>
        </p:nvSpPr>
        <p:spPr>
          <a:xfrm>
            <a:off x="1091017" y="2400300"/>
            <a:ext cx="835486" cy="323165"/>
          </a:xfrm>
          <a:prstGeom prst="rect">
            <a:avLst/>
          </a:prstGeom>
          <a:noFill/>
        </p:spPr>
        <p:txBody>
          <a:bodyPr wrap="none">
            <a:spAutoFit/>
          </a:bodyPr>
          <a:lstStyle/>
          <a:p>
            <a:pPr algn="ctr">
              <a:defRPr sz="2000" b="1">
                <a:solidFill>
                  <a:srgbClr val="FFFFFF"/>
                </a:solidFill>
              </a:defRPr>
            </a:pPr>
            <a:r>
              <a:rPr sz="1500"/>
              <a:t>Request</a:t>
            </a:r>
          </a:p>
        </p:txBody>
      </p:sp>
      <p:sp>
        <p:nvSpPr>
          <p:cNvPr id="8" name="TextBox 7"/>
          <p:cNvSpPr txBox="1"/>
          <p:nvPr/>
        </p:nvSpPr>
        <p:spPr>
          <a:xfrm>
            <a:off x="754380" y="2811780"/>
            <a:ext cx="1508760" cy="669414"/>
          </a:xfrm>
          <a:prstGeom prst="rect">
            <a:avLst/>
          </a:prstGeom>
          <a:noFill/>
        </p:spPr>
        <p:txBody>
          <a:bodyPr wrap="square">
            <a:spAutoFit/>
          </a:bodyPr>
          <a:lstStyle/>
          <a:p>
            <a:pPr algn="ctr">
              <a:defRPr sz="1400">
                <a:solidFill>
                  <a:srgbClr val="FFFFFF"/>
                </a:solidFill>
              </a:defRPr>
            </a:pPr>
            <a:r>
              <a:rPr sz="1050"/>
              <a:t>AI asks: "Show me my</a:t>
            </a:r>
          </a:p>
          <a:p>
            <a:r>
              <a:rPr sz="1350"/>
              <a:t>Notion docs about MCP"</a:t>
            </a:r>
          </a:p>
        </p:txBody>
      </p:sp>
      <p:sp>
        <p:nvSpPr>
          <p:cNvPr id="9" name="TextBox 8"/>
          <p:cNvSpPr txBox="1"/>
          <p:nvPr/>
        </p:nvSpPr>
        <p:spPr>
          <a:xfrm>
            <a:off x="250317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0" name="Rounded Rectangle 9"/>
          <p:cNvSpPr/>
          <p:nvPr/>
        </p:nvSpPr>
        <p:spPr>
          <a:xfrm>
            <a:off x="267462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3425388" y="1851661"/>
            <a:ext cx="418704" cy="646331"/>
          </a:xfrm>
          <a:prstGeom prst="rect">
            <a:avLst/>
          </a:prstGeom>
          <a:noFill/>
        </p:spPr>
        <p:txBody>
          <a:bodyPr wrap="none">
            <a:spAutoFit/>
          </a:bodyPr>
          <a:lstStyle/>
          <a:p>
            <a:pPr algn="ctr">
              <a:defRPr sz="4800" b="1">
                <a:solidFill>
                  <a:srgbClr val="FFFFFF"/>
                </a:solidFill>
              </a:defRPr>
            </a:pPr>
            <a:r>
              <a:rPr sz="3600"/>
              <a:t>2</a:t>
            </a:r>
          </a:p>
        </p:txBody>
      </p:sp>
      <p:sp>
        <p:nvSpPr>
          <p:cNvPr id="12" name="TextBox 11"/>
          <p:cNvSpPr txBox="1"/>
          <p:nvPr/>
        </p:nvSpPr>
        <p:spPr>
          <a:xfrm>
            <a:off x="3180450" y="2400300"/>
            <a:ext cx="908582" cy="323165"/>
          </a:xfrm>
          <a:prstGeom prst="rect">
            <a:avLst/>
          </a:prstGeom>
          <a:noFill/>
        </p:spPr>
        <p:txBody>
          <a:bodyPr wrap="none">
            <a:spAutoFit/>
          </a:bodyPr>
          <a:lstStyle/>
          <a:p>
            <a:pPr algn="ctr">
              <a:defRPr sz="2000" b="1">
                <a:solidFill>
                  <a:srgbClr val="FFFFFF"/>
                </a:solidFill>
              </a:defRPr>
            </a:pPr>
            <a:r>
              <a:rPr sz="1500"/>
              <a:t>Translate</a:t>
            </a:r>
          </a:p>
        </p:txBody>
      </p:sp>
      <p:sp>
        <p:nvSpPr>
          <p:cNvPr id="13" name="TextBox 12"/>
          <p:cNvSpPr txBox="1"/>
          <p:nvPr/>
        </p:nvSpPr>
        <p:spPr>
          <a:xfrm>
            <a:off x="2880360" y="2811780"/>
            <a:ext cx="1508760" cy="669414"/>
          </a:xfrm>
          <a:prstGeom prst="rect">
            <a:avLst/>
          </a:prstGeom>
          <a:noFill/>
        </p:spPr>
        <p:txBody>
          <a:bodyPr wrap="square">
            <a:spAutoFit/>
          </a:bodyPr>
          <a:lstStyle/>
          <a:p>
            <a:pPr algn="ctr">
              <a:defRPr sz="1400">
                <a:solidFill>
                  <a:srgbClr val="FFFFFF"/>
                </a:solidFill>
              </a:defRPr>
            </a:pPr>
            <a:r>
              <a:rPr sz="1050"/>
              <a:t>MCP Server converts</a:t>
            </a:r>
          </a:p>
          <a:p>
            <a:r>
              <a:rPr sz="1350"/>
              <a:t>to Notion API format</a:t>
            </a:r>
          </a:p>
        </p:txBody>
      </p:sp>
      <p:sp>
        <p:nvSpPr>
          <p:cNvPr id="14" name="TextBox 13"/>
          <p:cNvSpPr txBox="1"/>
          <p:nvPr/>
        </p:nvSpPr>
        <p:spPr>
          <a:xfrm>
            <a:off x="462915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5" name="Rounded Rectangle 14"/>
          <p:cNvSpPr/>
          <p:nvPr/>
        </p:nvSpPr>
        <p:spPr>
          <a:xfrm>
            <a:off x="480060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551368" y="1851661"/>
            <a:ext cx="418704" cy="646331"/>
          </a:xfrm>
          <a:prstGeom prst="rect">
            <a:avLst/>
          </a:prstGeom>
          <a:noFill/>
        </p:spPr>
        <p:txBody>
          <a:bodyPr wrap="none">
            <a:spAutoFit/>
          </a:bodyPr>
          <a:lstStyle/>
          <a:p>
            <a:pPr algn="ctr">
              <a:defRPr sz="4800" b="1">
                <a:solidFill>
                  <a:srgbClr val="FFFFFF"/>
                </a:solidFill>
              </a:defRPr>
            </a:pPr>
            <a:r>
              <a:rPr sz="3600"/>
              <a:t>3</a:t>
            </a:r>
          </a:p>
        </p:txBody>
      </p:sp>
      <p:sp>
        <p:nvSpPr>
          <p:cNvPr id="17" name="TextBox 16"/>
          <p:cNvSpPr txBox="1"/>
          <p:nvPr/>
        </p:nvSpPr>
        <p:spPr>
          <a:xfrm>
            <a:off x="5451180" y="2400300"/>
            <a:ext cx="619080" cy="323165"/>
          </a:xfrm>
          <a:prstGeom prst="rect">
            <a:avLst/>
          </a:prstGeom>
          <a:noFill/>
        </p:spPr>
        <p:txBody>
          <a:bodyPr wrap="none">
            <a:spAutoFit/>
          </a:bodyPr>
          <a:lstStyle/>
          <a:p>
            <a:pPr algn="ctr">
              <a:defRPr sz="2000" b="1">
                <a:solidFill>
                  <a:srgbClr val="FFFFFF"/>
                </a:solidFill>
              </a:defRPr>
            </a:pPr>
            <a:r>
              <a:rPr sz="1500"/>
              <a:t>Fetch</a:t>
            </a:r>
          </a:p>
        </p:txBody>
      </p:sp>
      <p:sp>
        <p:nvSpPr>
          <p:cNvPr id="18" name="TextBox 17"/>
          <p:cNvSpPr txBox="1"/>
          <p:nvPr/>
        </p:nvSpPr>
        <p:spPr>
          <a:xfrm>
            <a:off x="5006340" y="2811780"/>
            <a:ext cx="1508760" cy="669414"/>
          </a:xfrm>
          <a:prstGeom prst="rect">
            <a:avLst/>
          </a:prstGeom>
          <a:noFill/>
        </p:spPr>
        <p:txBody>
          <a:bodyPr wrap="square">
            <a:spAutoFit/>
          </a:bodyPr>
          <a:lstStyle/>
          <a:p>
            <a:pPr algn="ctr">
              <a:defRPr sz="1400">
                <a:solidFill>
                  <a:srgbClr val="FFFFFF"/>
                </a:solidFill>
              </a:defRPr>
            </a:pPr>
            <a:r>
              <a:rPr sz="1050"/>
              <a:t>Server retrieves data</a:t>
            </a:r>
          </a:p>
          <a:p>
            <a:r>
              <a:rPr sz="1350"/>
              <a:t>from Notion workspace</a:t>
            </a:r>
          </a:p>
        </p:txBody>
      </p:sp>
      <p:sp>
        <p:nvSpPr>
          <p:cNvPr id="19" name="TextBox 18"/>
          <p:cNvSpPr txBox="1"/>
          <p:nvPr/>
        </p:nvSpPr>
        <p:spPr>
          <a:xfrm>
            <a:off x="675513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20" name="Rounded Rectangle 19"/>
          <p:cNvSpPr/>
          <p:nvPr/>
        </p:nvSpPr>
        <p:spPr>
          <a:xfrm>
            <a:off x="692658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677348" y="1851661"/>
            <a:ext cx="418704" cy="646331"/>
          </a:xfrm>
          <a:prstGeom prst="rect">
            <a:avLst/>
          </a:prstGeom>
          <a:noFill/>
        </p:spPr>
        <p:txBody>
          <a:bodyPr wrap="none">
            <a:spAutoFit/>
          </a:bodyPr>
          <a:lstStyle/>
          <a:p>
            <a:pPr algn="ctr">
              <a:defRPr sz="4800" b="1">
                <a:solidFill>
                  <a:srgbClr val="FFFFFF"/>
                </a:solidFill>
              </a:defRPr>
            </a:pPr>
            <a:r>
              <a:rPr sz="3600"/>
              <a:t>4</a:t>
            </a:r>
          </a:p>
        </p:txBody>
      </p:sp>
      <p:sp>
        <p:nvSpPr>
          <p:cNvPr id="22" name="TextBox 21"/>
          <p:cNvSpPr txBox="1"/>
          <p:nvPr/>
        </p:nvSpPr>
        <p:spPr>
          <a:xfrm>
            <a:off x="7511533" y="2400300"/>
            <a:ext cx="750335" cy="323165"/>
          </a:xfrm>
          <a:prstGeom prst="rect">
            <a:avLst/>
          </a:prstGeom>
          <a:noFill/>
        </p:spPr>
        <p:txBody>
          <a:bodyPr wrap="none">
            <a:spAutoFit/>
          </a:bodyPr>
          <a:lstStyle/>
          <a:p>
            <a:pPr algn="ctr">
              <a:defRPr sz="2000" b="1">
                <a:solidFill>
                  <a:srgbClr val="FFFFFF"/>
                </a:solidFill>
              </a:defRPr>
            </a:pPr>
            <a:r>
              <a:rPr sz="1500"/>
              <a:t>Deliver</a:t>
            </a:r>
          </a:p>
        </p:txBody>
      </p:sp>
      <p:sp>
        <p:nvSpPr>
          <p:cNvPr id="23" name="TextBox 22"/>
          <p:cNvSpPr txBox="1"/>
          <p:nvPr/>
        </p:nvSpPr>
        <p:spPr>
          <a:xfrm>
            <a:off x="7132320" y="2811780"/>
            <a:ext cx="1508760" cy="461665"/>
          </a:xfrm>
          <a:prstGeom prst="rect">
            <a:avLst/>
          </a:prstGeom>
          <a:noFill/>
        </p:spPr>
        <p:txBody>
          <a:bodyPr wrap="square">
            <a:spAutoFit/>
          </a:bodyPr>
          <a:lstStyle/>
          <a:p>
            <a:pPr algn="ctr">
              <a:defRPr sz="1400">
                <a:solidFill>
                  <a:srgbClr val="FFFFFF"/>
                </a:solidFill>
              </a:defRPr>
            </a:pPr>
            <a:r>
              <a:rPr sz="1050"/>
              <a:t>AI receives clean,</a:t>
            </a:r>
          </a:p>
          <a:p>
            <a:r>
              <a:rPr sz="1350"/>
              <a:t>structured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035353" cy="507831"/>
          </a:xfrm>
          <a:prstGeom prst="rect">
            <a:avLst/>
          </a:prstGeom>
          <a:noFill/>
        </p:spPr>
        <p:txBody>
          <a:bodyPr wrap="none">
            <a:spAutoFit/>
          </a:bodyPr>
          <a:lstStyle/>
          <a:p>
            <a:pPr algn="l">
              <a:defRPr sz="3600" b="1">
                <a:solidFill>
                  <a:srgbClr val="FFFFFF"/>
                </a:solidFill>
              </a:defRPr>
            </a:pPr>
            <a:r>
              <a:rPr sz="2700"/>
              <a:t>🎯 Why MCP Changes Everything</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076448" y="1577340"/>
            <a:ext cx="1550425" cy="300082"/>
          </a:xfrm>
          <a:prstGeom prst="rect">
            <a:avLst/>
          </a:prstGeom>
          <a:noFill/>
        </p:spPr>
        <p:txBody>
          <a:bodyPr wrap="none">
            <a:spAutoFit/>
          </a:bodyPr>
          <a:lstStyle/>
          <a:p>
            <a:pPr algn="ctr">
              <a:defRPr sz="1800" b="1">
                <a:solidFill>
                  <a:srgbClr val="667EEA"/>
                </a:solidFill>
              </a:defRPr>
            </a:pPr>
            <a:r>
              <a:rPr sz="1350"/>
              <a:t>Universal Standard</a:t>
            </a:r>
          </a:p>
        </p:txBody>
      </p:sp>
      <p:sp>
        <p:nvSpPr>
          <p:cNvPr id="8" name="TextBox 7"/>
          <p:cNvSpPr txBox="1"/>
          <p:nvPr/>
        </p:nvSpPr>
        <p:spPr>
          <a:xfrm>
            <a:off x="754380" y="1920241"/>
            <a:ext cx="2194560" cy="450123"/>
          </a:xfrm>
          <a:prstGeom prst="rect">
            <a:avLst/>
          </a:prstGeom>
          <a:noFill/>
        </p:spPr>
        <p:txBody>
          <a:bodyPr wrap="square">
            <a:spAutoFit/>
          </a:bodyPr>
          <a:lstStyle/>
          <a:p>
            <a:pPr algn="ctr">
              <a:defRPr sz="1300">
                <a:solidFill>
                  <a:srgbClr val="555555"/>
                </a:solidFill>
              </a:defRPr>
            </a:pPr>
            <a:r>
              <a:rPr sz="975"/>
              <a:t>One protocol works with any AI</a:t>
            </a:r>
          </a:p>
          <a:p>
            <a:r>
              <a:rPr sz="1350"/>
              <a:t>and any data source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4106235" y="1577340"/>
            <a:ext cx="1114408" cy="300082"/>
          </a:xfrm>
          <a:prstGeom prst="rect">
            <a:avLst/>
          </a:prstGeom>
          <a:noFill/>
        </p:spPr>
        <p:txBody>
          <a:bodyPr wrap="none">
            <a:spAutoFit/>
          </a:bodyPr>
          <a:lstStyle/>
          <a:p>
            <a:pPr algn="ctr">
              <a:defRPr sz="1800" b="1">
                <a:solidFill>
                  <a:srgbClr val="667EEA"/>
                </a:solidFill>
              </a:defRPr>
            </a:pPr>
            <a:r>
              <a:rPr sz="1350"/>
              <a:t>Security First</a:t>
            </a:r>
          </a:p>
        </p:txBody>
      </p:sp>
      <p:sp>
        <p:nvSpPr>
          <p:cNvPr id="12" name="TextBox 11"/>
          <p:cNvSpPr txBox="1"/>
          <p:nvPr/>
        </p:nvSpPr>
        <p:spPr>
          <a:xfrm>
            <a:off x="3566159" y="1920241"/>
            <a:ext cx="2194560" cy="657872"/>
          </a:xfrm>
          <a:prstGeom prst="rect">
            <a:avLst/>
          </a:prstGeom>
          <a:noFill/>
        </p:spPr>
        <p:txBody>
          <a:bodyPr wrap="square">
            <a:spAutoFit/>
          </a:bodyPr>
          <a:lstStyle/>
          <a:p>
            <a:pPr algn="ctr">
              <a:defRPr sz="1300">
                <a:solidFill>
                  <a:srgbClr val="555555"/>
                </a:solidFill>
              </a:defRPr>
            </a:pPr>
            <a:r>
              <a:rPr sz="975"/>
              <a:t>Your data stays on your systems.</a:t>
            </a:r>
          </a:p>
          <a:p>
            <a:r>
              <a:rPr sz="1350"/>
              <a:t>AI only sees what you permit</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766531" y="1577340"/>
            <a:ext cx="1417376" cy="300082"/>
          </a:xfrm>
          <a:prstGeom prst="rect">
            <a:avLst/>
          </a:prstGeom>
          <a:noFill/>
        </p:spPr>
        <p:txBody>
          <a:bodyPr wrap="none">
            <a:spAutoFit/>
          </a:bodyPr>
          <a:lstStyle/>
          <a:p>
            <a:pPr algn="ctr">
              <a:defRPr sz="1800" b="1">
                <a:solidFill>
                  <a:srgbClr val="667EEA"/>
                </a:solidFill>
              </a:defRPr>
            </a:pPr>
            <a:r>
              <a:rPr sz="1350"/>
              <a:t>Real-Time Access</a:t>
            </a:r>
          </a:p>
        </p:txBody>
      </p:sp>
      <p:sp>
        <p:nvSpPr>
          <p:cNvPr id="16" name="TextBox 15"/>
          <p:cNvSpPr txBox="1"/>
          <p:nvPr/>
        </p:nvSpPr>
        <p:spPr>
          <a:xfrm>
            <a:off x="6377939" y="1920241"/>
            <a:ext cx="2194560" cy="450123"/>
          </a:xfrm>
          <a:prstGeom prst="rect">
            <a:avLst/>
          </a:prstGeom>
          <a:noFill/>
        </p:spPr>
        <p:txBody>
          <a:bodyPr wrap="square">
            <a:spAutoFit/>
          </a:bodyPr>
          <a:lstStyle/>
          <a:p>
            <a:pPr algn="ctr">
              <a:defRPr sz="1300">
                <a:solidFill>
                  <a:srgbClr val="555555"/>
                </a:solidFill>
              </a:defRPr>
            </a:pPr>
            <a:r>
              <a:rPr sz="975"/>
              <a:t>AI works with live data,</a:t>
            </a:r>
          </a:p>
          <a:p>
            <a:r>
              <a:rPr sz="1350"/>
              <a:t>not outdated snapshots</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315295" y="3497580"/>
            <a:ext cx="1072731" cy="300082"/>
          </a:xfrm>
          <a:prstGeom prst="rect">
            <a:avLst/>
          </a:prstGeom>
          <a:noFill/>
        </p:spPr>
        <p:txBody>
          <a:bodyPr wrap="none">
            <a:spAutoFit/>
          </a:bodyPr>
          <a:lstStyle/>
          <a:p>
            <a:pPr algn="ctr">
              <a:defRPr sz="1800" b="1">
                <a:solidFill>
                  <a:srgbClr val="667EEA"/>
                </a:solidFill>
              </a:defRPr>
            </a:pPr>
            <a:r>
              <a:rPr sz="1350"/>
              <a:t>Composable</a:t>
            </a:r>
          </a:p>
        </p:txBody>
      </p:sp>
      <p:sp>
        <p:nvSpPr>
          <p:cNvPr id="20" name="TextBox 19"/>
          <p:cNvSpPr txBox="1"/>
          <p:nvPr/>
        </p:nvSpPr>
        <p:spPr>
          <a:xfrm>
            <a:off x="754380" y="3840481"/>
            <a:ext cx="2194560" cy="450123"/>
          </a:xfrm>
          <a:prstGeom prst="rect">
            <a:avLst/>
          </a:prstGeom>
          <a:noFill/>
        </p:spPr>
        <p:txBody>
          <a:bodyPr wrap="square">
            <a:spAutoFit/>
          </a:bodyPr>
          <a:lstStyle/>
          <a:p>
            <a:pPr algn="ctr">
              <a:defRPr sz="1300">
                <a:solidFill>
                  <a:srgbClr val="555555"/>
                </a:solidFill>
              </a:defRPr>
            </a:pPr>
            <a:r>
              <a:rPr sz="975"/>
              <a:t>Mix and match multiple servers</a:t>
            </a:r>
          </a:p>
          <a:p>
            <a:r>
              <a:rPr sz="1350"/>
              <a:t>for custom workflows</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129479" y="3497580"/>
            <a:ext cx="1067921" cy="300082"/>
          </a:xfrm>
          <a:prstGeom prst="rect">
            <a:avLst/>
          </a:prstGeom>
          <a:noFill/>
        </p:spPr>
        <p:txBody>
          <a:bodyPr wrap="none">
            <a:spAutoFit/>
          </a:bodyPr>
          <a:lstStyle/>
          <a:p>
            <a:pPr algn="ctr">
              <a:defRPr sz="1800" b="1">
                <a:solidFill>
                  <a:srgbClr val="667EEA"/>
                </a:solidFill>
              </a:defRPr>
            </a:pPr>
            <a:r>
              <a:rPr sz="1350"/>
              <a:t>Scales Easily</a:t>
            </a:r>
          </a:p>
        </p:txBody>
      </p:sp>
      <p:sp>
        <p:nvSpPr>
          <p:cNvPr id="24" name="TextBox 23"/>
          <p:cNvSpPr txBox="1"/>
          <p:nvPr/>
        </p:nvSpPr>
        <p:spPr>
          <a:xfrm>
            <a:off x="3566159" y="3840481"/>
            <a:ext cx="2194560" cy="450123"/>
          </a:xfrm>
          <a:prstGeom prst="rect">
            <a:avLst/>
          </a:prstGeom>
          <a:noFill/>
        </p:spPr>
        <p:txBody>
          <a:bodyPr wrap="square">
            <a:spAutoFit/>
          </a:bodyPr>
          <a:lstStyle/>
          <a:p>
            <a:pPr algn="ctr">
              <a:defRPr sz="1300">
                <a:solidFill>
                  <a:srgbClr val="555555"/>
                </a:solidFill>
              </a:defRPr>
            </a:pPr>
            <a:r>
              <a:rPr sz="975"/>
              <a:t>Add new data sources without</a:t>
            </a:r>
          </a:p>
          <a:p>
            <a:r>
              <a:rPr sz="1350"/>
              <a:t>rebuilding infrastructure</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03630" y="3497580"/>
            <a:ext cx="1543179" cy="300082"/>
          </a:xfrm>
          <a:prstGeom prst="rect">
            <a:avLst/>
          </a:prstGeom>
          <a:noFill/>
        </p:spPr>
        <p:txBody>
          <a:bodyPr wrap="none">
            <a:spAutoFit/>
          </a:bodyPr>
          <a:lstStyle/>
          <a:p>
            <a:pPr algn="ctr">
              <a:defRPr sz="1800" b="1">
                <a:solidFill>
                  <a:srgbClr val="667EEA"/>
                </a:solidFill>
              </a:defRPr>
            </a:pPr>
            <a:r>
              <a:rPr sz="1350"/>
              <a:t>Developer Friendly</a:t>
            </a:r>
          </a:p>
        </p:txBody>
      </p:sp>
      <p:sp>
        <p:nvSpPr>
          <p:cNvPr id="28" name="TextBox 27"/>
          <p:cNvSpPr txBox="1"/>
          <p:nvPr/>
        </p:nvSpPr>
        <p:spPr>
          <a:xfrm>
            <a:off x="6377939" y="3840481"/>
            <a:ext cx="2194560" cy="450123"/>
          </a:xfrm>
          <a:prstGeom prst="rect">
            <a:avLst/>
          </a:prstGeom>
          <a:noFill/>
        </p:spPr>
        <p:txBody>
          <a:bodyPr wrap="square">
            <a:spAutoFit/>
          </a:bodyPr>
          <a:lstStyle/>
          <a:p>
            <a:pPr algn="ctr">
              <a:defRPr sz="1300">
                <a:solidFill>
                  <a:srgbClr val="555555"/>
                </a:solidFill>
              </a:defRPr>
            </a:pPr>
            <a:r>
              <a:rPr sz="975"/>
              <a:t>Build once, deploy anywhere.</a:t>
            </a:r>
          </a:p>
          <a:p>
            <a:r>
              <a:rPr sz="1350"/>
              <a:t>Works across all AI hosts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217821" cy="507831"/>
          </a:xfrm>
          <a:prstGeom prst="rect">
            <a:avLst/>
          </a:prstGeom>
          <a:noFill/>
        </p:spPr>
        <p:txBody>
          <a:bodyPr wrap="none">
            <a:spAutoFit/>
          </a:bodyPr>
          <a:lstStyle/>
          <a:p>
            <a:pPr algn="l">
              <a:defRPr sz="3600" b="1">
                <a:solidFill>
                  <a:srgbClr val="FFFFFF"/>
                </a:solidFill>
              </a:defRPr>
            </a:pPr>
            <a:r>
              <a:rPr sz="2700"/>
              <a:t>🚀 Real-World Applications</a:t>
            </a:r>
          </a:p>
        </p:txBody>
      </p:sp>
      <p:sp>
        <p:nvSpPr>
          <p:cNvPr id="5" name="Rounded Rectangle 4"/>
          <p:cNvSpPr/>
          <p:nvPr/>
        </p:nvSpPr>
        <p:spPr>
          <a:xfrm>
            <a:off x="54864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0"/>
            <a:ext cx="2770310" cy="346249"/>
          </a:xfrm>
          <a:prstGeom prst="rect">
            <a:avLst/>
          </a:prstGeom>
          <a:noFill/>
        </p:spPr>
        <p:txBody>
          <a:bodyPr wrap="none">
            <a:spAutoFit/>
          </a:bodyPr>
          <a:lstStyle/>
          <a:p>
            <a:pPr>
              <a:defRPr sz="2200" b="1">
                <a:solidFill>
                  <a:srgbClr val="667EEA"/>
                </a:solidFill>
              </a:defRPr>
            </a:pPr>
            <a:r>
              <a:rPr sz="1650"/>
              <a:t>📝  Knowledge Management</a:t>
            </a:r>
          </a:p>
        </p:txBody>
      </p:sp>
      <p:sp>
        <p:nvSpPr>
          <p:cNvPr id="7" name="TextBox 6"/>
          <p:cNvSpPr txBox="1"/>
          <p:nvPr/>
        </p:nvSpPr>
        <p:spPr>
          <a:xfrm>
            <a:off x="754380" y="1577340"/>
            <a:ext cx="3566160" cy="415498"/>
          </a:xfrm>
          <a:prstGeom prst="rect">
            <a:avLst/>
          </a:prstGeom>
          <a:noFill/>
        </p:spPr>
        <p:txBody>
          <a:bodyPr wrap="square">
            <a:spAutoFit/>
          </a:bodyPr>
          <a:lstStyle/>
          <a:p>
            <a:pPr>
              <a:defRPr sz="1400">
                <a:solidFill>
                  <a:srgbClr val="555555"/>
                </a:solidFill>
              </a:defRPr>
            </a:pPr>
            <a:r>
              <a:rPr sz="1050"/>
              <a:t>Connect AI to Notion, Confluence, or SharePoint to search and create docs</a:t>
            </a:r>
          </a:p>
        </p:txBody>
      </p:sp>
      <p:sp>
        <p:nvSpPr>
          <p:cNvPr id="8" name="TextBox 7"/>
          <p:cNvSpPr txBox="1"/>
          <p:nvPr/>
        </p:nvSpPr>
        <p:spPr>
          <a:xfrm>
            <a:off x="754380" y="2125980"/>
            <a:ext cx="3566160" cy="230832"/>
          </a:xfrm>
          <a:prstGeom prst="rect">
            <a:avLst/>
          </a:prstGeom>
          <a:noFill/>
        </p:spPr>
        <p:txBody>
          <a:bodyPr wrap="square">
            <a:spAutoFit/>
          </a:bodyPr>
          <a:lstStyle/>
          <a:p>
            <a:pPr>
              <a:defRPr sz="1200" i="1">
                <a:solidFill>
                  <a:srgbClr val="666666"/>
                </a:solidFill>
              </a:defRPr>
            </a:pPr>
            <a:r>
              <a:rPr sz="900"/>
              <a:t>"Find all meeting notes from Q4 mentioning Azure costs"</a:t>
            </a:r>
          </a:p>
        </p:txBody>
      </p:sp>
      <p:sp>
        <p:nvSpPr>
          <p:cNvPr id="9" name="Rounded Rectangle 8"/>
          <p:cNvSpPr/>
          <p:nvPr/>
        </p:nvSpPr>
        <p:spPr>
          <a:xfrm>
            <a:off x="473202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937760" y="1165860"/>
            <a:ext cx="2674130" cy="346249"/>
          </a:xfrm>
          <a:prstGeom prst="rect">
            <a:avLst/>
          </a:prstGeom>
          <a:noFill/>
        </p:spPr>
        <p:txBody>
          <a:bodyPr wrap="none">
            <a:spAutoFit/>
          </a:bodyPr>
          <a:lstStyle/>
          <a:p>
            <a:pPr>
              <a:defRPr sz="2200" b="1">
                <a:solidFill>
                  <a:srgbClr val="667EEA"/>
                </a:solidFill>
              </a:defRPr>
            </a:pPr>
            <a:r>
              <a:rPr sz="1650"/>
              <a:t>💻  Development Workflow</a:t>
            </a:r>
          </a:p>
        </p:txBody>
      </p:sp>
      <p:sp>
        <p:nvSpPr>
          <p:cNvPr id="11" name="TextBox 10"/>
          <p:cNvSpPr txBox="1"/>
          <p:nvPr/>
        </p:nvSpPr>
        <p:spPr>
          <a:xfrm>
            <a:off x="4937760" y="1577340"/>
            <a:ext cx="3566160" cy="253916"/>
          </a:xfrm>
          <a:prstGeom prst="rect">
            <a:avLst/>
          </a:prstGeom>
          <a:noFill/>
        </p:spPr>
        <p:txBody>
          <a:bodyPr wrap="square">
            <a:spAutoFit/>
          </a:bodyPr>
          <a:lstStyle/>
          <a:p>
            <a:pPr>
              <a:defRPr sz="1400">
                <a:solidFill>
                  <a:srgbClr val="555555"/>
                </a:solidFill>
              </a:defRPr>
            </a:pPr>
            <a:r>
              <a:rPr sz="1050"/>
              <a:t>Link AI to GitHub to read code, create PRs, and manage issues</a:t>
            </a:r>
          </a:p>
        </p:txBody>
      </p:sp>
      <p:sp>
        <p:nvSpPr>
          <p:cNvPr id="12" name="TextBox 11"/>
          <p:cNvSpPr txBox="1"/>
          <p:nvPr/>
        </p:nvSpPr>
        <p:spPr>
          <a:xfrm>
            <a:off x="4937760" y="2125980"/>
            <a:ext cx="3566160" cy="230832"/>
          </a:xfrm>
          <a:prstGeom prst="rect">
            <a:avLst/>
          </a:prstGeom>
          <a:noFill/>
        </p:spPr>
        <p:txBody>
          <a:bodyPr wrap="square">
            <a:spAutoFit/>
          </a:bodyPr>
          <a:lstStyle/>
          <a:p>
            <a:pPr>
              <a:defRPr sz="1200" i="1">
                <a:solidFill>
                  <a:srgbClr val="666666"/>
                </a:solidFill>
              </a:defRPr>
            </a:pPr>
            <a:r>
              <a:rPr sz="900"/>
              <a:t>"Review my PR #342 and suggest performance improvements"</a:t>
            </a:r>
          </a:p>
        </p:txBody>
      </p:sp>
      <p:sp>
        <p:nvSpPr>
          <p:cNvPr id="13" name="Rounded Rectangle 12"/>
          <p:cNvSpPr/>
          <p:nvPr/>
        </p:nvSpPr>
        <p:spPr>
          <a:xfrm>
            <a:off x="54864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54380" y="2948940"/>
            <a:ext cx="1749197" cy="346249"/>
          </a:xfrm>
          <a:prstGeom prst="rect">
            <a:avLst/>
          </a:prstGeom>
          <a:noFill/>
        </p:spPr>
        <p:txBody>
          <a:bodyPr wrap="none">
            <a:spAutoFit/>
          </a:bodyPr>
          <a:lstStyle/>
          <a:p>
            <a:pPr>
              <a:defRPr sz="2200" b="1">
                <a:solidFill>
                  <a:srgbClr val="667EEA"/>
                </a:solidFill>
              </a:defRPr>
            </a:pPr>
            <a:r>
              <a:rPr sz="1650"/>
              <a:t>📊  Data Analysis</a:t>
            </a:r>
          </a:p>
        </p:txBody>
      </p:sp>
      <p:sp>
        <p:nvSpPr>
          <p:cNvPr id="15" name="TextBox 14"/>
          <p:cNvSpPr txBox="1"/>
          <p:nvPr/>
        </p:nvSpPr>
        <p:spPr>
          <a:xfrm>
            <a:off x="754380" y="3360420"/>
            <a:ext cx="3566160" cy="415498"/>
          </a:xfrm>
          <a:prstGeom prst="rect">
            <a:avLst/>
          </a:prstGeom>
          <a:noFill/>
        </p:spPr>
        <p:txBody>
          <a:bodyPr wrap="square">
            <a:spAutoFit/>
          </a:bodyPr>
          <a:lstStyle/>
          <a:p>
            <a:pPr>
              <a:defRPr sz="1400">
                <a:solidFill>
                  <a:srgbClr val="555555"/>
                </a:solidFill>
              </a:defRPr>
            </a:pPr>
            <a:r>
              <a:rPr sz="1050"/>
              <a:t>Connect databases and spreadsheets to query data through natural language</a:t>
            </a:r>
          </a:p>
        </p:txBody>
      </p:sp>
      <p:sp>
        <p:nvSpPr>
          <p:cNvPr id="16" name="TextBox 15"/>
          <p:cNvSpPr txBox="1"/>
          <p:nvPr/>
        </p:nvSpPr>
        <p:spPr>
          <a:xfrm>
            <a:off x="754380" y="3909060"/>
            <a:ext cx="3566160" cy="230832"/>
          </a:xfrm>
          <a:prstGeom prst="rect">
            <a:avLst/>
          </a:prstGeom>
          <a:noFill/>
        </p:spPr>
        <p:txBody>
          <a:bodyPr wrap="square">
            <a:spAutoFit/>
          </a:bodyPr>
          <a:lstStyle/>
          <a:p>
            <a:pPr>
              <a:defRPr sz="1200" i="1">
                <a:solidFill>
                  <a:srgbClr val="666666"/>
                </a:solidFill>
              </a:defRPr>
            </a:pPr>
            <a:r>
              <a:rPr sz="900"/>
              <a:t>"Show me subscriber growth trends for the past 6 months"</a:t>
            </a:r>
          </a:p>
        </p:txBody>
      </p:sp>
      <p:sp>
        <p:nvSpPr>
          <p:cNvPr id="17" name="Rounded Rectangle 16"/>
          <p:cNvSpPr/>
          <p:nvPr/>
        </p:nvSpPr>
        <p:spPr>
          <a:xfrm>
            <a:off x="473202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4937760" y="2948940"/>
            <a:ext cx="2071401" cy="346249"/>
          </a:xfrm>
          <a:prstGeom prst="rect">
            <a:avLst/>
          </a:prstGeom>
          <a:noFill/>
        </p:spPr>
        <p:txBody>
          <a:bodyPr wrap="none">
            <a:spAutoFit/>
          </a:bodyPr>
          <a:lstStyle/>
          <a:p>
            <a:pPr>
              <a:defRPr sz="2200" b="1">
                <a:solidFill>
                  <a:srgbClr val="667EEA"/>
                </a:solidFill>
              </a:defRPr>
            </a:pPr>
            <a:r>
              <a:rPr sz="1650"/>
              <a:t>🎬  Content Creation</a:t>
            </a:r>
          </a:p>
        </p:txBody>
      </p:sp>
      <p:sp>
        <p:nvSpPr>
          <p:cNvPr id="19" name="TextBox 18"/>
          <p:cNvSpPr txBox="1"/>
          <p:nvPr/>
        </p:nvSpPr>
        <p:spPr>
          <a:xfrm>
            <a:off x="4937760" y="3360420"/>
            <a:ext cx="3566160" cy="415498"/>
          </a:xfrm>
          <a:prstGeom prst="rect">
            <a:avLst/>
          </a:prstGeom>
          <a:noFill/>
        </p:spPr>
        <p:txBody>
          <a:bodyPr wrap="square">
            <a:spAutoFit/>
          </a:bodyPr>
          <a:lstStyle/>
          <a:p>
            <a:pPr>
              <a:defRPr sz="1400">
                <a:solidFill>
                  <a:srgbClr val="555555"/>
                </a:solidFill>
              </a:defRPr>
            </a:pPr>
            <a:r>
              <a:rPr sz="1050"/>
              <a:t>Integrate scripts, outlines, and media libraries for content pipeline</a:t>
            </a:r>
          </a:p>
        </p:txBody>
      </p:sp>
      <p:sp>
        <p:nvSpPr>
          <p:cNvPr id="20" name="TextBox 19"/>
          <p:cNvSpPr txBox="1"/>
          <p:nvPr/>
        </p:nvSpPr>
        <p:spPr>
          <a:xfrm>
            <a:off x="4937760" y="3909060"/>
            <a:ext cx="3566160" cy="230832"/>
          </a:xfrm>
          <a:prstGeom prst="rect">
            <a:avLst/>
          </a:prstGeom>
          <a:noFill/>
        </p:spPr>
        <p:txBody>
          <a:bodyPr wrap="square">
            <a:spAutoFit/>
          </a:bodyPr>
          <a:lstStyle/>
          <a:p>
            <a:pPr>
              <a:defRPr sz="1200" i="1">
                <a:solidFill>
                  <a:srgbClr val="666666"/>
                </a:solidFill>
              </a:defRPr>
            </a:pPr>
            <a:r>
              <a:rPr sz="900"/>
              <a:t>"Create outline for my AZ-801 module 3 based on existing notes"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0C6C9884-D08C-FD31-6E03-B960CA2BD5BC}"/>
              </a:ext>
            </a:extLst>
          </p:cNvPr>
          <p:cNvPicPr>
            <a:picLocks noChangeAspect="1"/>
          </p:cNvPicPr>
          <p:nvPr/>
        </p:nvPicPr>
        <p:blipFill>
          <a:blip r:embed="rId2"/>
          <a:stretch>
            <a:fillRect/>
          </a:stretch>
        </p:blipFill>
        <p:spPr>
          <a:xfrm>
            <a:off x="914400" y="895350"/>
            <a:ext cx="7620000" cy="3867100"/>
          </a:xfrm>
          <a:prstGeom prst="rect">
            <a:avLst/>
          </a:prstGeom>
        </p:spPr>
      </p:pic>
    </p:spTree>
    <p:extLst>
      <p:ext uri="{BB962C8B-B14F-4D97-AF65-F5344CB8AC3E}">
        <p14:creationId xmlns:p14="http://schemas.microsoft.com/office/powerpoint/2010/main" val="1768413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A7234AE8-921E-E4D6-CCD8-290CB709B96E}"/>
              </a:ext>
            </a:extLst>
          </p:cNvPr>
          <p:cNvPicPr>
            <a:picLocks noChangeAspect="1"/>
          </p:cNvPicPr>
          <p:nvPr/>
        </p:nvPicPr>
        <p:blipFill>
          <a:blip r:embed="rId2"/>
          <a:stretch>
            <a:fillRect/>
          </a:stretch>
        </p:blipFill>
        <p:spPr>
          <a:xfrm>
            <a:off x="762000" y="895350"/>
            <a:ext cx="7506443" cy="3810000"/>
          </a:xfrm>
          <a:prstGeom prst="rect">
            <a:avLst/>
          </a:prstGeom>
        </p:spPr>
      </p:pic>
    </p:spTree>
    <p:extLst>
      <p:ext uri="{BB962C8B-B14F-4D97-AF65-F5344CB8AC3E}">
        <p14:creationId xmlns:p14="http://schemas.microsoft.com/office/powerpoint/2010/main" val="671529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Semantic Compression Pattern</a:t>
            </a:r>
          </a:p>
        </p:txBody>
      </p:sp>
      <p:pic>
        <p:nvPicPr>
          <p:cNvPr id="5" name="Picture 4">
            <a:extLst>
              <a:ext uri="{FF2B5EF4-FFF2-40B4-BE49-F238E27FC236}">
                <a16:creationId xmlns:a16="http://schemas.microsoft.com/office/drawing/2014/main" id="{9BED9A40-3DB7-71DE-555B-D2E293D6DB9C}"/>
              </a:ext>
            </a:extLst>
          </p:cNvPr>
          <p:cNvPicPr>
            <a:picLocks noChangeAspect="1"/>
          </p:cNvPicPr>
          <p:nvPr/>
        </p:nvPicPr>
        <p:blipFill>
          <a:blip r:embed="rId2"/>
          <a:stretch>
            <a:fillRect/>
          </a:stretch>
        </p:blipFill>
        <p:spPr>
          <a:xfrm>
            <a:off x="1424339" y="666750"/>
            <a:ext cx="6295322" cy="4343400"/>
          </a:xfrm>
          <a:prstGeom prst="rect">
            <a:avLst/>
          </a:prstGeom>
        </p:spPr>
      </p:pic>
    </p:spTree>
    <p:extLst>
      <p:ext uri="{BB962C8B-B14F-4D97-AF65-F5344CB8AC3E}">
        <p14:creationId xmlns:p14="http://schemas.microsoft.com/office/powerpoint/2010/main" val="3308374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90242" y="1714500"/>
            <a:ext cx="7563289" cy="715581"/>
          </a:xfrm>
          <a:prstGeom prst="rect">
            <a:avLst/>
          </a:prstGeom>
          <a:noFill/>
        </p:spPr>
        <p:txBody>
          <a:bodyPr wrap="none">
            <a:spAutoFit/>
          </a:bodyPr>
          <a:lstStyle/>
          <a:p>
            <a:pPr algn="ctr">
              <a:defRPr sz="5400" b="1">
                <a:solidFill>
                  <a:srgbClr val="FFFFFF"/>
                </a:solidFill>
              </a:defRPr>
            </a:pPr>
            <a:r>
              <a:rPr sz="4050"/>
              <a:t>🚀 Building Your First MCP Server</a:t>
            </a:r>
          </a:p>
        </p:txBody>
      </p:sp>
      <p:sp>
        <p:nvSpPr>
          <p:cNvPr id="4" name="TextBox 3"/>
          <p:cNvSpPr txBox="1"/>
          <p:nvPr/>
        </p:nvSpPr>
        <p:spPr>
          <a:xfrm>
            <a:off x="1764868" y="2880360"/>
            <a:ext cx="5614037" cy="415498"/>
          </a:xfrm>
          <a:prstGeom prst="rect">
            <a:avLst/>
          </a:prstGeom>
          <a:noFill/>
        </p:spPr>
        <p:txBody>
          <a:bodyPr wrap="none">
            <a:spAutoFit/>
          </a:bodyPr>
          <a:lstStyle/>
          <a:p>
            <a:pPr algn="ctr">
              <a:defRPr sz="2800">
                <a:solidFill>
                  <a:srgbClr val="FFFFFF"/>
                </a:solidFill>
              </a:defRPr>
            </a:pPr>
            <a:r>
              <a:rPr sz="2100"/>
              <a:t>Hello World with Node.js: stdio &amp; HTTP Transport</a:t>
            </a:r>
          </a:p>
        </p:txBody>
      </p:sp>
      <p:sp>
        <p:nvSpPr>
          <p:cNvPr id="5" name="TextBox 4"/>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1025329" y="28575"/>
            <a:ext cx="7093343" cy="51435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128053" cy="507831"/>
          </a:xfrm>
          <a:prstGeom prst="rect">
            <a:avLst/>
          </a:prstGeom>
          <a:noFill/>
        </p:spPr>
        <p:txBody>
          <a:bodyPr wrap="none">
            <a:spAutoFit/>
          </a:bodyPr>
          <a:lstStyle/>
          <a:p>
            <a:pPr algn="l">
              <a:defRPr sz="3600" b="1">
                <a:solidFill>
                  <a:srgbClr val="FFFFFF"/>
                </a:solidFill>
              </a:defRPr>
            </a:pPr>
            <a:r>
              <a:rPr sz="2700"/>
              <a:t>What We're Building Today</a:t>
            </a:r>
          </a:p>
        </p:txBody>
      </p:sp>
      <p:sp>
        <p:nvSpPr>
          <p:cNvPr id="5" name="Rounded Rectangle 4"/>
          <p:cNvSpPr/>
          <p:nvPr/>
        </p:nvSpPr>
        <p:spPr>
          <a:xfrm>
            <a:off x="1028701" y="10287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371601" y="1234440"/>
            <a:ext cx="6400571" cy="784830"/>
          </a:xfrm>
          <a:prstGeom prst="rect">
            <a:avLst/>
          </a:prstGeom>
          <a:noFill/>
        </p:spPr>
        <p:txBody>
          <a:bodyPr wrap="square">
            <a:spAutoFit/>
          </a:bodyPr>
          <a:lstStyle/>
          <a:p>
            <a:pPr algn="ctr">
              <a:defRPr sz="2000">
                <a:solidFill>
                  <a:srgbClr val="555555"/>
                </a:solidFill>
              </a:defRPr>
            </a:pPr>
            <a:r>
              <a:rPr sz="1500"/>
              <a:t>A complete 'Hello World' MCP server with two transport methods (stdio + HTTP), one tool (echo), and one resource (greeting message). We'll configure it for local testing with Claude Desktop.</a:t>
            </a:r>
          </a:p>
        </p:txBody>
      </p:sp>
      <p:sp>
        <p:nvSpPr>
          <p:cNvPr id="7" name="Rounded Rectangle 6"/>
          <p:cNvSpPr/>
          <p:nvPr/>
        </p:nvSpPr>
        <p:spPr>
          <a:xfrm>
            <a:off x="68580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254802" y="2537460"/>
            <a:ext cx="713657" cy="553998"/>
          </a:xfrm>
          <a:prstGeom prst="rect">
            <a:avLst/>
          </a:prstGeom>
          <a:noFill/>
        </p:spPr>
        <p:txBody>
          <a:bodyPr wrap="none">
            <a:spAutoFit/>
          </a:bodyPr>
          <a:lstStyle/>
          <a:p>
            <a:pPr algn="ctr">
              <a:defRPr sz="4000"/>
            </a:pPr>
            <a:r>
              <a:rPr sz="3000"/>
              <a:t>📦</a:t>
            </a:r>
          </a:p>
        </p:txBody>
      </p:sp>
      <p:sp>
        <p:nvSpPr>
          <p:cNvPr id="9" name="TextBox 8"/>
          <p:cNvSpPr txBox="1"/>
          <p:nvPr/>
        </p:nvSpPr>
        <p:spPr>
          <a:xfrm>
            <a:off x="1020763" y="2948941"/>
            <a:ext cx="1181735" cy="276999"/>
          </a:xfrm>
          <a:prstGeom prst="rect">
            <a:avLst/>
          </a:prstGeom>
          <a:noFill/>
        </p:spPr>
        <p:txBody>
          <a:bodyPr wrap="none">
            <a:spAutoFit/>
          </a:bodyPr>
          <a:lstStyle/>
          <a:p>
            <a:pPr algn="ctr">
              <a:defRPr sz="1600" b="1">
                <a:solidFill>
                  <a:srgbClr val="667EEA"/>
                </a:solidFill>
              </a:defRPr>
            </a:pPr>
            <a:r>
              <a:rPr sz="1200"/>
              <a:t>Two Transports</a:t>
            </a:r>
          </a:p>
        </p:txBody>
      </p:sp>
      <p:sp>
        <p:nvSpPr>
          <p:cNvPr id="10" name="TextBox 9"/>
          <p:cNvSpPr txBox="1"/>
          <p:nvPr/>
        </p:nvSpPr>
        <p:spPr>
          <a:xfrm>
            <a:off x="891540" y="3291841"/>
            <a:ext cx="1440180" cy="450123"/>
          </a:xfrm>
          <a:prstGeom prst="rect">
            <a:avLst/>
          </a:prstGeom>
          <a:noFill/>
        </p:spPr>
        <p:txBody>
          <a:bodyPr wrap="square">
            <a:spAutoFit/>
          </a:bodyPr>
          <a:lstStyle/>
          <a:p>
            <a:pPr algn="ctr">
              <a:defRPr sz="1300">
                <a:solidFill>
                  <a:srgbClr val="555555"/>
                </a:solidFill>
              </a:defRPr>
            </a:pPr>
            <a:r>
              <a:rPr sz="975"/>
              <a:t>stdio (process)</a:t>
            </a:r>
          </a:p>
          <a:p>
            <a:r>
              <a:rPr sz="1350"/>
              <a:t>HTTP (network)</a:t>
            </a:r>
          </a:p>
        </p:txBody>
      </p:sp>
      <p:sp>
        <p:nvSpPr>
          <p:cNvPr id="11" name="Rounded Rectangle 10"/>
          <p:cNvSpPr/>
          <p:nvPr/>
        </p:nvSpPr>
        <p:spPr>
          <a:xfrm>
            <a:off x="267462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3243622" y="2537460"/>
            <a:ext cx="713657" cy="553998"/>
          </a:xfrm>
          <a:prstGeom prst="rect">
            <a:avLst/>
          </a:prstGeom>
          <a:noFill/>
        </p:spPr>
        <p:txBody>
          <a:bodyPr wrap="none">
            <a:spAutoFit/>
          </a:bodyPr>
          <a:lstStyle/>
          <a:p>
            <a:pPr algn="ctr">
              <a:defRPr sz="4000"/>
            </a:pPr>
            <a:r>
              <a:rPr sz="3000"/>
              <a:t>🔧</a:t>
            </a:r>
          </a:p>
        </p:txBody>
      </p:sp>
      <p:sp>
        <p:nvSpPr>
          <p:cNvPr id="13" name="TextBox 12"/>
          <p:cNvSpPr txBox="1"/>
          <p:nvPr/>
        </p:nvSpPr>
        <p:spPr>
          <a:xfrm>
            <a:off x="3217172" y="2948941"/>
            <a:ext cx="766557" cy="276999"/>
          </a:xfrm>
          <a:prstGeom prst="rect">
            <a:avLst/>
          </a:prstGeom>
          <a:noFill/>
        </p:spPr>
        <p:txBody>
          <a:bodyPr wrap="none">
            <a:spAutoFit/>
          </a:bodyPr>
          <a:lstStyle/>
          <a:p>
            <a:pPr algn="ctr">
              <a:defRPr sz="1600" b="1">
                <a:solidFill>
                  <a:srgbClr val="667EEA"/>
                </a:solidFill>
              </a:defRPr>
            </a:pPr>
            <a:r>
              <a:rPr sz="1200"/>
              <a:t>One Tool</a:t>
            </a:r>
          </a:p>
        </p:txBody>
      </p:sp>
      <p:sp>
        <p:nvSpPr>
          <p:cNvPr id="14" name="TextBox 13"/>
          <p:cNvSpPr txBox="1"/>
          <p:nvPr/>
        </p:nvSpPr>
        <p:spPr>
          <a:xfrm>
            <a:off x="2880360" y="3291841"/>
            <a:ext cx="1440180" cy="450123"/>
          </a:xfrm>
          <a:prstGeom prst="rect">
            <a:avLst/>
          </a:prstGeom>
          <a:noFill/>
        </p:spPr>
        <p:txBody>
          <a:bodyPr wrap="square">
            <a:spAutoFit/>
          </a:bodyPr>
          <a:lstStyle/>
          <a:p>
            <a:pPr algn="ctr">
              <a:defRPr sz="1300">
                <a:solidFill>
                  <a:srgbClr val="555555"/>
                </a:solidFill>
              </a:defRPr>
            </a:pPr>
            <a:r>
              <a:rPr sz="975"/>
              <a:t>echo command</a:t>
            </a:r>
          </a:p>
          <a:p>
            <a:r>
              <a:rPr sz="1350"/>
              <a:t>returns your text</a:t>
            </a:r>
          </a:p>
        </p:txBody>
      </p:sp>
      <p:sp>
        <p:nvSpPr>
          <p:cNvPr id="15" name="Rounded Rectangle 14"/>
          <p:cNvSpPr/>
          <p:nvPr/>
        </p:nvSpPr>
        <p:spPr>
          <a:xfrm>
            <a:off x="466344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232442" y="2537460"/>
            <a:ext cx="713657" cy="553998"/>
          </a:xfrm>
          <a:prstGeom prst="rect">
            <a:avLst/>
          </a:prstGeom>
          <a:noFill/>
        </p:spPr>
        <p:txBody>
          <a:bodyPr wrap="none">
            <a:spAutoFit/>
          </a:bodyPr>
          <a:lstStyle/>
          <a:p>
            <a:pPr algn="ctr">
              <a:defRPr sz="4000"/>
            </a:pPr>
            <a:r>
              <a:rPr sz="3000"/>
              <a:t>📄</a:t>
            </a:r>
          </a:p>
        </p:txBody>
      </p:sp>
      <p:sp>
        <p:nvSpPr>
          <p:cNvPr id="17" name="TextBox 16"/>
          <p:cNvSpPr txBox="1"/>
          <p:nvPr/>
        </p:nvSpPr>
        <p:spPr>
          <a:xfrm>
            <a:off x="5055919" y="2948941"/>
            <a:ext cx="1066703" cy="276999"/>
          </a:xfrm>
          <a:prstGeom prst="rect">
            <a:avLst/>
          </a:prstGeom>
          <a:noFill/>
        </p:spPr>
        <p:txBody>
          <a:bodyPr wrap="none">
            <a:spAutoFit/>
          </a:bodyPr>
          <a:lstStyle/>
          <a:p>
            <a:pPr algn="ctr">
              <a:defRPr sz="1600" b="1">
                <a:solidFill>
                  <a:srgbClr val="667EEA"/>
                </a:solidFill>
              </a:defRPr>
            </a:pPr>
            <a:r>
              <a:rPr sz="1200"/>
              <a:t>One Resource</a:t>
            </a:r>
          </a:p>
        </p:txBody>
      </p:sp>
      <p:sp>
        <p:nvSpPr>
          <p:cNvPr id="18" name="TextBox 17"/>
          <p:cNvSpPr txBox="1"/>
          <p:nvPr/>
        </p:nvSpPr>
        <p:spPr>
          <a:xfrm>
            <a:off x="4869180" y="3291841"/>
            <a:ext cx="1440180" cy="657872"/>
          </a:xfrm>
          <a:prstGeom prst="rect">
            <a:avLst/>
          </a:prstGeom>
          <a:noFill/>
        </p:spPr>
        <p:txBody>
          <a:bodyPr wrap="square">
            <a:spAutoFit/>
          </a:bodyPr>
          <a:lstStyle/>
          <a:p>
            <a:pPr algn="ctr">
              <a:defRPr sz="1300">
                <a:solidFill>
                  <a:srgbClr val="555555"/>
                </a:solidFill>
              </a:defRPr>
            </a:pPr>
            <a:r>
              <a:rPr sz="975"/>
              <a:t>greeting.txt</a:t>
            </a:r>
          </a:p>
          <a:p>
            <a:r>
              <a:rPr sz="1350"/>
              <a:t>welcome message</a:t>
            </a:r>
          </a:p>
        </p:txBody>
      </p:sp>
      <p:sp>
        <p:nvSpPr>
          <p:cNvPr id="19" name="Rounded Rectangle 18"/>
          <p:cNvSpPr/>
          <p:nvPr/>
        </p:nvSpPr>
        <p:spPr>
          <a:xfrm>
            <a:off x="665226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p:cNvSpPr txBox="1"/>
          <p:nvPr/>
        </p:nvSpPr>
        <p:spPr>
          <a:xfrm>
            <a:off x="7221262" y="2537460"/>
            <a:ext cx="713657" cy="553998"/>
          </a:xfrm>
          <a:prstGeom prst="rect">
            <a:avLst/>
          </a:prstGeom>
          <a:noFill/>
        </p:spPr>
        <p:txBody>
          <a:bodyPr wrap="none">
            <a:spAutoFit/>
          </a:bodyPr>
          <a:lstStyle/>
          <a:p>
            <a:pPr algn="ctr">
              <a:defRPr sz="4000"/>
            </a:pPr>
            <a:r>
              <a:rPr sz="3000"/>
              <a:t>⚙️</a:t>
            </a:r>
          </a:p>
        </p:txBody>
      </p:sp>
      <p:sp>
        <p:nvSpPr>
          <p:cNvPr id="21" name="TextBox 20"/>
          <p:cNvSpPr txBox="1"/>
          <p:nvPr/>
        </p:nvSpPr>
        <p:spPr>
          <a:xfrm>
            <a:off x="7148325" y="2948941"/>
            <a:ext cx="859531" cy="276999"/>
          </a:xfrm>
          <a:prstGeom prst="rect">
            <a:avLst/>
          </a:prstGeom>
          <a:noFill/>
        </p:spPr>
        <p:txBody>
          <a:bodyPr wrap="none">
            <a:spAutoFit/>
          </a:bodyPr>
          <a:lstStyle/>
          <a:p>
            <a:pPr algn="ctr">
              <a:defRPr sz="1600" b="1">
                <a:solidFill>
                  <a:srgbClr val="667EEA"/>
                </a:solidFill>
              </a:defRPr>
            </a:pPr>
            <a:r>
              <a:rPr sz="1200"/>
              <a:t>Full Config</a:t>
            </a:r>
          </a:p>
        </p:txBody>
      </p:sp>
      <p:sp>
        <p:nvSpPr>
          <p:cNvPr id="22" name="TextBox 21"/>
          <p:cNvSpPr txBox="1"/>
          <p:nvPr/>
        </p:nvSpPr>
        <p:spPr>
          <a:xfrm>
            <a:off x="6858000" y="3291841"/>
            <a:ext cx="1440180" cy="450123"/>
          </a:xfrm>
          <a:prstGeom prst="rect">
            <a:avLst/>
          </a:prstGeom>
          <a:noFill/>
        </p:spPr>
        <p:txBody>
          <a:bodyPr wrap="square">
            <a:spAutoFit/>
          </a:bodyPr>
          <a:lstStyle/>
          <a:p>
            <a:pPr algn="ctr">
              <a:defRPr sz="1300">
                <a:solidFill>
                  <a:srgbClr val="555555"/>
                </a:solidFill>
              </a:defRPr>
            </a:pPr>
            <a:r>
              <a:rPr sz="975"/>
              <a:t>Claude Desktop</a:t>
            </a:r>
          </a:p>
          <a:p>
            <a:r>
              <a:rPr sz="1350"/>
              <a:t>setup included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6989" y="1047750"/>
            <a:ext cx="9220200" cy="3810000"/>
          </a:xfrm>
        </p:spPr>
        <p:txBody>
          <a:bodyPr/>
          <a:lstStyle/>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11:00 am - Segment 1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[Understanding Context]</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12:00 pm - 10-min break - Segment 2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Local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01:00 pm - 10-min break - Segment 3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Remote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02:00 pm - 10-min break - Segment 4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[Future Trends]</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03:00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3176254" cy="507831"/>
          </a:xfrm>
          <a:prstGeom prst="rect">
            <a:avLst/>
          </a:prstGeom>
          <a:noFill/>
        </p:spPr>
        <p:txBody>
          <a:bodyPr wrap="none">
            <a:spAutoFit/>
          </a:bodyPr>
          <a:lstStyle/>
          <a:p>
            <a:pPr algn="l">
              <a:defRPr sz="3600" b="1">
                <a:solidFill>
                  <a:srgbClr val="FFFFFF"/>
                </a:solidFill>
              </a:defRPr>
            </a:pPr>
            <a:r>
              <a:rPr sz="2700"/>
              <a:t>Step 1: Project Setup</a:t>
            </a:r>
          </a:p>
        </p:txBody>
      </p:sp>
      <p:sp>
        <p:nvSpPr>
          <p:cNvPr id="5" name="Oval 4"/>
          <p:cNvSpPr/>
          <p:nvPr/>
        </p:nvSpPr>
        <p:spPr>
          <a:xfrm>
            <a:off x="548640" y="109728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578866" y="1131570"/>
            <a:ext cx="282450" cy="323165"/>
          </a:xfrm>
          <a:prstGeom prst="rect">
            <a:avLst/>
          </a:prstGeom>
          <a:noFill/>
        </p:spPr>
        <p:txBody>
          <a:bodyPr wrap="none">
            <a:spAutoFit/>
          </a:bodyPr>
          <a:lstStyle/>
          <a:p>
            <a:pPr algn="ctr">
              <a:defRPr sz="2000" b="1">
                <a:solidFill>
                  <a:srgbClr val="FFFFFF"/>
                </a:solidFill>
              </a:defRPr>
            </a:pPr>
            <a:r>
              <a:rPr sz="1500"/>
              <a:t>1</a:t>
            </a:r>
          </a:p>
        </p:txBody>
      </p:sp>
      <p:sp>
        <p:nvSpPr>
          <p:cNvPr id="7" name="TextBox 6"/>
          <p:cNvSpPr txBox="1"/>
          <p:nvPr/>
        </p:nvSpPr>
        <p:spPr>
          <a:xfrm>
            <a:off x="1028700" y="1028700"/>
            <a:ext cx="1891865" cy="300082"/>
          </a:xfrm>
          <a:prstGeom prst="rect">
            <a:avLst/>
          </a:prstGeom>
          <a:noFill/>
        </p:spPr>
        <p:txBody>
          <a:bodyPr wrap="none">
            <a:spAutoFit/>
          </a:bodyPr>
          <a:lstStyle/>
          <a:p>
            <a:pPr>
              <a:defRPr sz="1800" b="1">
                <a:solidFill>
                  <a:srgbClr val="555555"/>
                </a:solidFill>
              </a:defRPr>
            </a:pPr>
            <a:r>
              <a:rPr sz="1350"/>
              <a:t>Create project directory</a:t>
            </a:r>
          </a:p>
        </p:txBody>
      </p:sp>
      <p:sp>
        <p:nvSpPr>
          <p:cNvPr id="8" name="Rounded Rectangle 7"/>
          <p:cNvSpPr/>
          <p:nvPr/>
        </p:nvSpPr>
        <p:spPr>
          <a:xfrm>
            <a:off x="1028700" y="133731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165860" y="1385316"/>
            <a:ext cx="3650358" cy="253916"/>
          </a:xfrm>
          <a:prstGeom prst="rect">
            <a:avLst/>
          </a:prstGeom>
          <a:noFill/>
        </p:spPr>
        <p:txBody>
          <a:bodyPr wrap="none">
            <a:spAutoFit/>
          </a:bodyPr>
          <a:lstStyle/>
          <a:p>
            <a:pPr>
              <a:defRPr sz="1400">
                <a:solidFill>
                  <a:srgbClr val="2ECC71"/>
                </a:solidFill>
                <a:latin typeface="Consolas"/>
              </a:defRPr>
            </a:pPr>
            <a:r>
              <a:rPr sz="1050"/>
              <a:t>$ mkdir hello-mcp-server &amp;&amp; cd hello-mcp-server</a:t>
            </a:r>
          </a:p>
        </p:txBody>
      </p:sp>
      <p:sp>
        <p:nvSpPr>
          <p:cNvPr id="10" name="Oval 9"/>
          <p:cNvSpPr/>
          <p:nvPr/>
        </p:nvSpPr>
        <p:spPr>
          <a:xfrm>
            <a:off x="548640" y="198882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578866" y="2023110"/>
            <a:ext cx="282450" cy="323165"/>
          </a:xfrm>
          <a:prstGeom prst="rect">
            <a:avLst/>
          </a:prstGeom>
          <a:noFill/>
        </p:spPr>
        <p:txBody>
          <a:bodyPr wrap="none">
            <a:spAutoFit/>
          </a:bodyPr>
          <a:lstStyle/>
          <a:p>
            <a:pPr algn="ctr">
              <a:defRPr sz="2000" b="1">
                <a:solidFill>
                  <a:srgbClr val="FFFFFF"/>
                </a:solidFill>
              </a:defRPr>
            </a:pPr>
            <a:r>
              <a:rPr sz="1500"/>
              <a:t>2</a:t>
            </a:r>
          </a:p>
        </p:txBody>
      </p:sp>
      <p:sp>
        <p:nvSpPr>
          <p:cNvPr id="12" name="TextBox 11"/>
          <p:cNvSpPr txBox="1"/>
          <p:nvPr/>
        </p:nvSpPr>
        <p:spPr>
          <a:xfrm>
            <a:off x="1028700" y="1920240"/>
            <a:ext cx="1710725" cy="300082"/>
          </a:xfrm>
          <a:prstGeom prst="rect">
            <a:avLst/>
          </a:prstGeom>
          <a:noFill/>
        </p:spPr>
        <p:txBody>
          <a:bodyPr wrap="none">
            <a:spAutoFit/>
          </a:bodyPr>
          <a:lstStyle/>
          <a:p>
            <a:pPr>
              <a:defRPr sz="1800" b="1">
                <a:solidFill>
                  <a:srgbClr val="555555"/>
                </a:solidFill>
              </a:defRPr>
            </a:pPr>
            <a:r>
              <a:rPr sz="1350"/>
              <a:t>Initialize npm project</a:t>
            </a:r>
          </a:p>
        </p:txBody>
      </p:sp>
      <p:sp>
        <p:nvSpPr>
          <p:cNvPr id="13" name="Rounded Rectangle 12"/>
          <p:cNvSpPr/>
          <p:nvPr/>
        </p:nvSpPr>
        <p:spPr>
          <a:xfrm>
            <a:off x="1028700" y="222885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1165860" y="2276856"/>
            <a:ext cx="1143262" cy="253916"/>
          </a:xfrm>
          <a:prstGeom prst="rect">
            <a:avLst/>
          </a:prstGeom>
          <a:noFill/>
        </p:spPr>
        <p:txBody>
          <a:bodyPr wrap="none">
            <a:spAutoFit/>
          </a:bodyPr>
          <a:lstStyle/>
          <a:p>
            <a:pPr>
              <a:defRPr sz="1400">
                <a:solidFill>
                  <a:srgbClr val="2ECC71"/>
                </a:solidFill>
                <a:latin typeface="Consolas"/>
              </a:defRPr>
            </a:pPr>
            <a:r>
              <a:rPr sz="1050"/>
              <a:t>$ npm init -y</a:t>
            </a:r>
          </a:p>
        </p:txBody>
      </p:sp>
      <p:sp>
        <p:nvSpPr>
          <p:cNvPr id="15" name="Oval 14"/>
          <p:cNvSpPr/>
          <p:nvPr/>
        </p:nvSpPr>
        <p:spPr>
          <a:xfrm>
            <a:off x="548640" y="288036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78866" y="2914650"/>
            <a:ext cx="282450" cy="323165"/>
          </a:xfrm>
          <a:prstGeom prst="rect">
            <a:avLst/>
          </a:prstGeom>
          <a:noFill/>
        </p:spPr>
        <p:txBody>
          <a:bodyPr wrap="none">
            <a:spAutoFit/>
          </a:bodyPr>
          <a:lstStyle/>
          <a:p>
            <a:pPr algn="ctr">
              <a:defRPr sz="2000" b="1">
                <a:solidFill>
                  <a:srgbClr val="FFFFFF"/>
                </a:solidFill>
              </a:defRPr>
            </a:pPr>
            <a:r>
              <a:rPr sz="1500"/>
              <a:t>3</a:t>
            </a:r>
          </a:p>
        </p:txBody>
      </p:sp>
      <p:sp>
        <p:nvSpPr>
          <p:cNvPr id="17" name="TextBox 16"/>
          <p:cNvSpPr txBox="1"/>
          <p:nvPr/>
        </p:nvSpPr>
        <p:spPr>
          <a:xfrm>
            <a:off x="1028700" y="2811780"/>
            <a:ext cx="1316001" cy="300082"/>
          </a:xfrm>
          <a:prstGeom prst="rect">
            <a:avLst/>
          </a:prstGeom>
          <a:noFill/>
        </p:spPr>
        <p:txBody>
          <a:bodyPr wrap="none">
            <a:spAutoFit/>
          </a:bodyPr>
          <a:lstStyle/>
          <a:p>
            <a:pPr>
              <a:defRPr sz="1800" b="1">
                <a:solidFill>
                  <a:srgbClr val="555555"/>
                </a:solidFill>
              </a:defRPr>
            </a:pPr>
            <a:r>
              <a:rPr sz="1350"/>
              <a:t>Install MCP SDK</a:t>
            </a:r>
          </a:p>
        </p:txBody>
      </p:sp>
      <p:sp>
        <p:nvSpPr>
          <p:cNvPr id="18" name="Rounded Rectangle 17"/>
          <p:cNvSpPr/>
          <p:nvPr/>
        </p:nvSpPr>
        <p:spPr>
          <a:xfrm>
            <a:off x="1028700" y="312039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9" name="TextBox 18"/>
          <p:cNvSpPr txBox="1"/>
          <p:nvPr/>
        </p:nvSpPr>
        <p:spPr>
          <a:xfrm>
            <a:off x="1165860" y="3168396"/>
            <a:ext cx="3060453" cy="253916"/>
          </a:xfrm>
          <a:prstGeom prst="rect">
            <a:avLst/>
          </a:prstGeom>
          <a:noFill/>
        </p:spPr>
        <p:txBody>
          <a:bodyPr wrap="none">
            <a:spAutoFit/>
          </a:bodyPr>
          <a:lstStyle/>
          <a:p>
            <a:pPr>
              <a:defRPr sz="1400">
                <a:solidFill>
                  <a:srgbClr val="2ECC71"/>
                </a:solidFill>
                <a:latin typeface="Consolas"/>
              </a:defRPr>
            </a:pPr>
            <a:r>
              <a:rPr sz="1050"/>
              <a:t>$ npm install @modelcontextprotocol/sdk</a:t>
            </a:r>
          </a:p>
        </p:txBody>
      </p:sp>
      <p:sp>
        <p:nvSpPr>
          <p:cNvPr id="20" name="Oval 19"/>
          <p:cNvSpPr/>
          <p:nvPr/>
        </p:nvSpPr>
        <p:spPr>
          <a:xfrm>
            <a:off x="548640" y="377190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578866" y="3806190"/>
            <a:ext cx="282450" cy="323165"/>
          </a:xfrm>
          <a:prstGeom prst="rect">
            <a:avLst/>
          </a:prstGeom>
          <a:noFill/>
        </p:spPr>
        <p:txBody>
          <a:bodyPr wrap="none">
            <a:spAutoFit/>
          </a:bodyPr>
          <a:lstStyle/>
          <a:p>
            <a:pPr algn="ctr">
              <a:defRPr sz="2000" b="1">
                <a:solidFill>
                  <a:srgbClr val="FFFFFF"/>
                </a:solidFill>
              </a:defRPr>
            </a:pPr>
            <a:r>
              <a:rPr sz="1500"/>
              <a:t>4</a:t>
            </a:r>
          </a:p>
        </p:txBody>
      </p:sp>
      <p:sp>
        <p:nvSpPr>
          <p:cNvPr id="22" name="TextBox 21"/>
          <p:cNvSpPr txBox="1"/>
          <p:nvPr/>
        </p:nvSpPr>
        <p:spPr>
          <a:xfrm>
            <a:off x="1028700" y="3703320"/>
            <a:ext cx="1657826" cy="300082"/>
          </a:xfrm>
          <a:prstGeom prst="rect">
            <a:avLst/>
          </a:prstGeom>
          <a:noFill/>
        </p:spPr>
        <p:txBody>
          <a:bodyPr wrap="none">
            <a:spAutoFit/>
          </a:bodyPr>
          <a:lstStyle/>
          <a:p>
            <a:pPr>
              <a:defRPr sz="1800" b="1">
                <a:solidFill>
                  <a:srgbClr val="555555"/>
                </a:solidFill>
              </a:defRPr>
            </a:pPr>
            <a:r>
              <a:rPr sz="1350"/>
              <a:t>Install dependencies</a:t>
            </a:r>
          </a:p>
        </p:txBody>
      </p:sp>
      <p:sp>
        <p:nvSpPr>
          <p:cNvPr id="23" name="Rounded Rectangle 22"/>
          <p:cNvSpPr/>
          <p:nvPr/>
        </p:nvSpPr>
        <p:spPr>
          <a:xfrm>
            <a:off x="1028700" y="401193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p:cNvSpPr txBox="1"/>
          <p:nvPr/>
        </p:nvSpPr>
        <p:spPr>
          <a:xfrm>
            <a:off x="1165861" y="4059936"/>
            <a:ext cx="1733167" cy="253916"/>
          </a:xfrm>
          <a:prstGeom prst="rect">
            <a:avLst/>
          </a:prstGeom>
          <a:noFill/>
        </p:spPr>
        <p:txBody>
          <a:bodyPr wrap="none">
            <a:spAutoFit/>
          </a:bodyPr>
          <a:lstStyle/>
          <a:p>
            <a:pPr>
              <a:defRPr sz="1400">
                <a:solidFill>
                  <a:srgbClr val="2ECC71"/>
                </a:solidFill>
                <a:latin typeface="Consolas"/>
              </a:defRPr>
            </a:pPr>
            <a:r>
              <a:rPr sz="1050"/>
              <a:t>$ npm install express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612708" cy="507831"/>
          </a:xfrm>
          <a:prstGeom prst="rect">
            <a:avLst/>
          </a:prstGeom>
          <a:noFill/>
        </p:spPr>
        <p:txBody>
          <a:bodyPr wrap="none">
            <a:spAutoFit/>
          </a:bodyPr>
          <a:lstStyle/>
          <a:p>
            <a:pPr algn="l">
              <a:defRPr sz="3600" b="1">
                <a:solidFill>
                  <a:srgbClr val="FFFFFF"/>
                </a:solidFill>
              </a:defRPr>
            </a:pPr>
            <a:r>
              <a:rPr sz="2700"/>
              <a:t>Step 2: Server Code - Imports &amp; Server Setup</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3958776"/>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server.js</a:t>
            </a:r>
          </a:p>
          <a:p>
            <a:r>
              <a:rPr sz="1350" dirty="0">
                <a:solidFill>
                  <a:schemeClr val="bg1"/>
                </a:solidFill>
              </a:rPr>
              <a:t>import { Server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/server/index.js";</a:t>
            </a:r>
          </a:p>
          <a:p>
            <a:r>
              <a:rPr sz="1350" dirty="0">
                <a:solidFill>
                  <a:schemeClr val="bg1"/>
                </a:solidFill>
              </a:rPr>
              <a:t>import { </a:t>
            </a:r>
            <a:r>
              <a:rPr sz="1350" dirty="0" err="1">
                <a:solidFill>
                  <a:schemeClr val="bg1"/>
                </a:solidFill>
              </a:rPr>
              <a:t>StdioServerTransport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/server/stdio.js";</a:t>
            </a:r>
          </a:p>
          <a:p>
            <a:r>
              <a:rPr sz="1350" dirty="0">
                <a:solidFill>
                  <a:schemeClr val="bg1"/>
                </a:solidFill>
              </a:rPr>
              <a:t>import { </a:t>
            </a:r>
            <a:r>
              <a:rPr sz="1350" dirty="0" err="1">
                <a:solidFill>
                  <a:schemeClr val="bg1"/>
                </a:solidFill>
              </a:rPr>
              <a:t>SSEServerTransport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/server/sse.js";</a:t>
            </a:r>
          </a:p>
          <a:p>
            <a:r>
              <a:rPr sz="1350" dirty="0">
                <a:solidFill>
                  <a:schemeClr val="bg1"/>
                </a:solidFill>
              </a:rPr>
              <a:t>import express from "express";</a:t>
            </a:r>
          </a:p>
          <a:p>
            <a:endParaRPr sz="1350" dirty="0">
              <a:solidFill>
                <a:schemeClr val="bg1"/>
              </a:solidFill>
            </a:endParaRPr>
          </a:p>
          <a:p>
            <a:r>
              <a:rPr sz="1350" dirty="0">
                <a:solidFill>
                  <a:schemeClr val="bg1"/>
                </a:solidFill>
              </a:rPr>
              <a:t>// Create MCP server instance</a:t>
            </a:r>
          </a:p>
          <a:p>
            <a:r>
              <a:rPr sz="1350" dirty="0">
                <a:solidFill>
                  <a:schemeClr val="bg1"/>
                </a:solidFill>
              </a:rPr>
              <a:t>const server = new Server(</a:t>
            </a:r>
          </a:p>
          <a:p>
            <a:r>
              <a:rPr sz="1350" dirty="0">
                <a:solidFill>
                  <a:schemeClr val="bg1"/>
                </a:solidFill>
              </a:rPr>
              <a:t>  {</a:t>
            </a:r>
          </a:p>
          <a:p>
            <a:r>
              <a:rPr sz="1350" dirty="0">
                <a:solidFill>
                  <a:schemeClr val="bg1"/>
                </a:solidFill>
              </a:rPr>
              <a:t>    name: "hello-world-</a:t>
            </a:r>
            <a:r>
              <a:rPr sz="1350" dirty="0" err="1">
                <a:solidFill>
                  <a:schemeClr val="bg1"/>
                </a:solidFill>
              </a:rPr>
              <a:t>mcp</a:t>
            </a:r>
            <a:r>
              <a:rPr sz="1350" dirty="0">
                <a:solidFill>
                  <a:schemeClr val="bg1"/>
                </a:solidFill>
              </a:rPr>
              <a:t>",</a:t>
            </a:r>
          </a:p>
          <a:p>
            <a:r>
              <a:rPr sz="1350" dirty="0">
                <a:solidFill>
                  <a:schemeClr val="bg1"/>
                </a:solidFill>
              </a:rPr>
              <a:t>    version: "1.0.0",</a:t>
            </a:r>
          </a:p>
          <a:p>
            <a:r>
              <a:rPr sz="1350" dirty="0">
                <a:solidFill>
                  <a:schemeClr val="bg1"/>
                </a:solidFill>
              </a:rPr>
              <a:t>  },</a:t>
            </a:r>
          </a:p>
          <a:p>
            <a:r>
              <a:rPr sz="1350" dirty="0">
                <a:solidFill>
                  <a:schemeClr val="bg1"/>
                </a:solidFill>
              </a:rPr>
              <a:t>  {</a:t>
            </a:r>
          </a:p>
          <a:p>
            <a:r>
              <a:rPr sz="1350" dirty="0">
                <a:solidFill>
                  <a:schemeClr val="bg1"/>
                </a:solidFill>
              </a:rPr>
              <a:t>    capabilities: {</a:t>
            </a:r>
          </a:p>
          <a:p>
            <a:r>
              <a:rPr sz="1350" dirty="0">
                <a:solidFill>
                  <a:schemeClr val="bg1"/>
                </a:solidFill>
              </a:rPr>
              <a:t>      tools: {},      // Support tools</a:t>
            </a:r>
          </a:p>
          <a:p>
            <a:r>
              <a:rPr sz="1350" dirty="0">
                <a:solidFill>
                  <a:schemeClr val="bg1"/>
                </a:solidFill>
              </a:rPr>
              <a:t>      resources: {},  // Support resources</a:t>
            </a:r>
          </a:p>
          <a:p>
            <a:r>
              <a:rPr sz="1350" dirty="0">
                <a:solidFill>
                  <a:schemeClr val="bg1"/>
                </a:solidFill>
              </a:rPr>
              <a:t>    },</a:t>
            </a:r>
          </a:p>
          <a:p>
            <a:r>
              <a:rPr sz="1350" dirty="0">
                <a:solidFill>
                  <a:schemeClr val="bg1"/>
                </a:solidFill>
              </a:rPr>
              <a:t>  }</a:t>
            </a:r>
          </a:p>
          <a:p>
            <a:r>
              <a:rPr sz="1350"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973110" cy="507831"/>
          </a:xfrm>
          <a:prstGeom prst="rect">
            <a:avLst/>
          </a:prstGeom>
          <a:noFill/>
        </p:spPr>
        <p:txBody>
          <a:bodyPr wrap="none">
            <a:spAutoFit/>
          </a:bodyPr>
          <a:lstStyle/>
          <a:p>
            <a:pPr algn="l">
              <a:defRPr sz="3600" b="1">
                <a:solidFill>
                  <a:srgbClr val="FFFFFF"/>
                </a:solidFill>
              </a:defRPr>
            </a:pPr>
            <a:r>
              <a:rPr sz="2700"/>
              <a:t>Step 3: Define the Tool - Echo Command</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7698261"/>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tools</a:t>
            </a:r>
          </a:p>
          <a:p>
            <a:r>
              <a:rPr sz="1350" dirty="0" err="1">
                <a:solidFill>
                  <a:schemeClr val="bg1"/>
                </a:solidFill>
              </a:rPr>
              <a:t>server.setRequestHandler</a:t>
            </a:r>
            <a:r>
              <a:rPr sz="1350" dirty="0">
                <a:solidFill>
                  <a:schemeClr val="bg1"/>
                </a:solidFill>
              </a:rPr>
              <a:t>("tools/list", async () =&gt; {</a:t>
            </a:r>
          </a:p>
          <a:p>
            <a:r>
              <a:rPr sz="1350" dirty="0">
                <a:solidFill>
                  <a:schemeClr val="bg1"/>
                </a:solidFill>
              </a:rPr>
              <a:t>  return {</a:t>
            </a:r>
          </a:p>
          <a:p>
            <a:r>
              <a:rPr sz="1350" dirty="0">
                <a:solidFill>
                  <a:schemeClr val="bg1"/>
                </a:solidFill>
              </a:rPr>
              <a:t>    tools: [</a:t>
            </a:r>
          </a:p>
          <a:p>
            <a:r>
              <a:rPr sz="1350" dirty="0">
                <a:solidFill>
                  <a:schemeClr val="bg1"/>
                </a:solidFill>
              </a:rPr>
              <a:t>      {</a:t>
            </a:r>
          </a:p>
          <a:p>
            <a:r>
              <a:rPr sz="1350" dirty="0">
                <a:solidFill>
                  <a:schemeClr val="bg1"/>
                </a:solidFill>
              </a:rPr>
              <a:t>        name: "echo",</a:t>
            </a:r>
          </a:p>
          <a:p>
            <a:r>
              <a:rPr sz="1350" dirty="0">
                <a:solidFill>
                  <a:schemeClr val="bg1"/>
                </a:solidFill>
              </a:rPr>
              <a:t>        description: "Echoes back the message you send",</a:t>
            </a:r>
          </a:p>
          <a:p>
            <a:r>
              <a:rPr sz="1350" dirty="0">
                <a:solidFill>
                  <a:schemeClr val="bg1"/>
                </a:solidFill>
              </a:rPr>
              <a:t>        </a:t>
            </a:r>
            <a:r>
              <a:rPr sz="1350" dirty="0" err="1">
                <a:solidFill>
                  <a:schemeClr val="bg1"/>
                </a:solidFill>
              </a:rPr>
              <a:t>inputSchema</a:t>
            </a:r>
            <a:r>
              <a:rPr sz="1350" dirty="0">
                <a:solidFill>
                  <a:schemeClr val="bg1"/>
                </a:solidFill>
              </a:rPr>
              <a:t>: {</a:t>
            </a:r>
          </a:p>
          <a:p>
            <a:r>
              <a:rPr sz="1350" dirty="0">
                <a:solidFill>
                  <a:schemeClr val="bg1"/>
                </a:solidFill>
              </a:rPr>
              <a:t>          type: "object",</a:t>
            </a:r>
          </a:p>
          <a:p>
            <a:r>
              <a:rPr sz="1350" dirty="0">
                <a:solidFill>
                  <a:schemeClr val="bg1"/>
                </a:solidFill>
              </a:rPr>
              <a:t>          properties: {</a:t>
            </a:r>
          </a:p>
          <a:p>
            <a:r>
              <a:rPr sz="1350" dirty="0">
                <a:solidFill>
                  <a:schemeClr val="bg1"/>
                </a:solidFill>
              </a:rPr>
              <a:t>            message: {</a:t>
            </a:r>
          </a:p>
          <a:p>
            <a:r>
              <a:rPr sz="1350" dirty="0">
                <a:solidFill>
                  <a:schemeClr val="bg1"/>
                </a:solidFill>
              </a:rPr>
              <a:t>              type: "string",</a:t>
            </a:r>
          </a:p>
          <a:p>
            <a:r>
              <a:rPr sz="1350" dirty="0">
                <a:solidFill>
                  <a:schemeClr val="bg1"/>
                </a:solidFill>
              </a:rPr>
              <a:t>              description: "The message to echo back",</a:t>
            </a:r>
          </a:p>
          <a:p>
            <a:r>
              <a:rPr sz="1350" dirty="0">
                <a:solidFill>
                  <a:schemeClr val="bg1"/>
                </a:solidFill>
              </a:rPr>
              <a:t>            },</a:t>
            </a:r>
          </a:p>
          <a:p>
            <a:r>
              <a:rPr sz="1350" dirty="0">
                <a:solidFill>
                  <a:schemeClr val="bg1"/>
                </a:solidFill>
              </a:rPr>
              <a:t>          },</a:t>
            </a:r>
          </a:p>
          <a:p>
            <a:r>
              <a:rPr sz="1350" dirty="0">
                <a:solidFill>
                  <a:schemeClr val="bg1"/>
                </a:solidFill>
              </a:rPr>
              <a:t>          required: ["message"],</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p>
          <a:p>
            <a:r>
              <a:rPr sz="1350" dirty="0"/>
              <a:t>// Handle tool execution</a:t>
            </a:r>
          </a:p>
          <a:p>
            <a:r>
              <a:rPr sz="1350" dirty="0" err="1"/>
              <a:t>server.setRequestHandler</a:t>
            </a:r>
            <a:r>
              <a:rPr sz="1350" dirty="0"/>
              <a:t>("tools/call", async (request) =&gt; {</a:t>
            </a:r>
          </a:p>
          <a:p>
            <a:r>
              <a:rPr sz="1350" dirty="0"/>
              <a:t>  if (request.params.name === "echo") {</a:t>
            </a:r>
          </a:p>
          <a:p>
            <a:r>
              <a:rPr sz="1350" dirty="0"/>
              <a:t>    const message = </a:t>
            </a:r>
            <a:r>
              <a:rPr sz="1350" dirty="0" err="1"/>
              <a:t>request.params.arguments.message</a:t>
            </a:r>
            <a:r>
              <a:rPr sz="1350" dirty="0"/>
              <a:t>;</a:t>
            </a:r>
          </a:p>
          <a:p>
            <a:r>
              <a:rPr sz="1350" dirty="0"/>
              <a:t>    return {</a:t>
            </a:r>
          </a:p>
          <a:p>
            <a:r>
              <a:rPr sz="1350" dirty="0"/>
              <a:t>      content: [</a:t>
            </a:r>
          </a:p>
          <a:p>
            <a:r>
              <a:rPr sz="1350" dirty="0"/>
              <a:t>        {</a:t>
            </a:r>
          </a:p>
          <a:p>
            <a:r>
              <a:rPr sz="1350" dirty="0"/>
              <a:t>          type: "text",</a:t>
            </a:r>
          </a:p>
          <a:p>
            <a:r>
              <a:rPr sz="1350" dirty="0"/>
              <a:t>          text: `Echo: ${message}`,</a:t>
            </a:r>
          </a:p>
          <a:p>
            <a:r>
              <a:rPr sz="1350" dirty="0"/>
              <a:t>        },</a:t>
            </a:r>
          </a:p>
          <a:p>
            <a:r>
              <a:rPr sz="1350" dirty="0"/>
              <a:t>      ],</a:t>
            </a:r>
          </a:p>
          <a:p>
            <a:r>
              <a:rPr sz="1350" dirty="0"/>
              <a:t>    };</a:t>
            </a:r>
          </a:p>
          <a:p>
            <a:r>
              <a:rPr sz="1350" dirty="0"/>
              <a:t>  }</a:t>
            </a:r>
          </a:p>
          <a:p>
            <a:r>
              <a:rPr sz="1350" dirty="0"/>
              <a:t>  throw new Error(`Unknown tool: ${request.params.name}`);</a:t>
            </a:r>
          </a:p>
          <a:p>
            <a:r>
              <a:rPr sz="1350"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018268" cy="507831"/>
          </a:xfrm>
          <a:prstGeom prst="rect">
            <a:avLst/>
          </a:prstGeom>
          <a:noFill/>
        </p:spPr>
        <p:txBody>
          <a:bodyPr wrap="none">
            <a:spAutoFit/>
          </a:bodyPr>
          <a:lstStyle/>
          <a:p>
            <a:pPr algn="l">
              <a:defRPr sz="3600" b="1">
                <a:solidFill>
                  <a:srgbClr val="FFFFFF"/>
                </a:solidFill>
              </a:defRPr>
            </a:pPr>
            <a:r>
              <a:rPr sz="2700"/>
              <a:t>Step 4: Define the Resource - Greeting Message</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solidFill>
                <a:schemeClr val="bg1"/>
              </a:solidFill>
            </a:endParaRPr>
          </a:p>
        </p:txBody>
      </p:sp>
      <p:sp>
        <p:nvSpPr>
          <p:cNvPr id="6" name="TextBox 5"/>
          <p:cNvSpPr txBox="1"/>
          <p:nvPr/>
        </p:nvSpPr>
        <p:spPr>
          <a:xfrm>
            <a:off x="685800" y="925830"/>
            <a:ext cx="7749540" cy="6036268"/>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resources</a:t>
            </a:r>
          </a:p>
          <a:p>
            <a:r>
              <a:rPr sz="1350" dirty="0" err="1">
                <a:solidFill>
                  <a:schemeClr val="bg1"/>
                </a:solidFill>
              </a:rPr>
              <a:t>server.setRequestHandler</a:t>
            </a:r>
            <a:r>
              <a:rPr sz="1350" dirty="0">
                <a:solidFill>
                  <a:schemeClr val="bg1"/>
                </a:solidFill>
              </a:rPr>
              <a:t>("resources/list", async () =&gt; {</a:t>
            </a:r>
          </a:p>
          <a:p>
            <a:r>
              <a:rPr sz="1350" dirty="0">
                <a:solidFill>
                  <a:schemeClr val="bg1"/>
                </a:solidFill>
              </a:rPr>
              <a:t>  return {</a:t>
            </a:r>
          </a:p>
          <a:p>
            <a:r>
              <a:rPr sz="1350" dirty="0">
                <a:solidFill>
                  <a:schemeClr val="bg1"/>
                </a:solidFill>
              </a:rPr>
              <a:t>    resources: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name: "Hello World Greeting",</a:t>
            </a:r>
          </a:p>
          <a:p>
            <a:r>
              <a:rPr sz="1350" dirty="0">
                <a:solidFill>
                  <a:schemeClr val="bg1"/>
                </a:solidFill>
              </a:rPr>
              <a:t>        description: "A simple greeting message",</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Handle resource reading</a:t>
            </a:r>
          </a:p>
          <a:p>
            <a:r>
              <a:rPr sz="1350" dirty="0" err="1">
                <a:solidFill>
                  <a:schemeClr val="bg1"/>
                </a:solidFill>
              </a:rPr>
              <a:t>server.setRequestHandler</a:t>
            </a:r>
            <a:r>
              <a:rPr sz="1350" dirty="0">
                <a:solidFill>
                  <a:schemeClr val="bg1"/>
                </a:solidFill>
              </a:rPr>
              <a:t>("resources/read", async (request) =&gt; {</a:t>
            </a:r>
          </a:p>
          <a:p>
            <a:r>
              <a:rPr sz="1350" dirty="0">
                <a:solidFill>
                  <a:schemeClr val="bg1"/>
                </a:solidFill>
              </a:rPr>
              <a:t>  if (</a:t>
            </a:r>
            <a:r>
              <a:rPr sz="1350" dirty="0" err="1">
                <a:solidFill>
                  <a:schemeClr val="bg1"/>
                </a:solidFill>
              </a:rPr>
              <a:t>request.params.uri</a:t>
            </a:r>
            <a:r>
              <a:rPr sz="1350" dirty="0">
                <a:solidFill>
                  <a:schemeClr val="bg1"/>
                </a:solidFill>
              </a:rPr>
              <a:t> === "greeting://hello") {</a:t>
            </a:r>
          </a:p>
          <a:p>
            <a:r>
              <a:rPr sz="1350" dirty="0">
                <a:solidFill>
                  <a:schemeClr val="bg1"/>
                </a:solidFill>
              </a:rPr>
              <a:t>    return {</a:t>
            </a:r>
          </a:p>
          <a:p>
            <a:r>
              <a:rPr sz="1350" dirty="0">
                <a:solidFill>
                  <a:schemeClr val="bg1"/>
                </a:solidFill>
              </a:rPr>
              <a:t>      contents: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text: "Hello from your first MCP server!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throw new Error(`Unknown resource: ${</a:t>
            </a:r>
            <a:r>
              <a:rPr sz="1350" dirty="0" err="1">
                <a:solidFill>
                  <a:schemeClr val="bg1"/>
                </a:solidFill>
              </a:rPr>
              <a:t>request.params.uri</a:t>
            </a:r>
            <a:r>
              <a:rPr sz="1350" dirty="0">
                <a:solidFill>
                  <a:schemeClr val="bg1"/>
                </a:solidFill>
              </a:rPr>
              <a:t>}`);</a:t>
            </a:r>
          </a:p>
          <a:p>
            <a:r>
              <a:rPr sz="1350" dirty="0">
                <a:solidFill>
                  <a:schemeClr val="bg1"/>
                </a:solidFill>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3211" cy="507831"/>
          </a:xfrm>
          <a:prstGeom prst="rect">
            <a:avLst/>
          </a:prstGeom>
          <a:noFill/>
        </p:spPr>
        <p:txBody>
          <a:bodyPr wrap="none">
            <a:spAutoFit/>
          </a:bodyPr>
          <a:lstStyle/>
          <a:p>
            <a:pPr algn="l">
              <a:defRPr sz="3600" b="1">
                <a:solidFill>
                  <a:srgbClr val="FFFFFF"/>
                </a:solidFill>
              </a:defRPr>
            </a:pPr>
            <a:r>
              <a:rPr sz="2700"/>
              <a:t>Understanding Transport Methods</a:t>
            </a:r>
          </a:p>
        </p:txBody>
      </p:sp>
      <p:sp>
        <p:nvSpPr>
          <p:cNvPr id="5" name="Rounded Rectangle 4"/>
          <p:cNvSpPr/>
          <p:nvPr/>
        </p:nvSpPr>
        <p:spPr>
          <a:xfrm>
            <a:off x="54864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91579" y="1165860"/>
            <a:ext cx="2691763" cy="461665"/>
          </a:xfrm>
          <a:prstGeom prst="rect">
            <a:avLst/>
          </a:prstGeom>
          <a:noFill/>
        </p:spPr>
        <p:txBody>
          <a:bodyPr wrap="none">
            <a:spAutoFit/>
          </a:bodyPr>
          <a:lstStyle/>
          <a:p>
            <a:pPr algn="ctr">
              <a:defRPr sz="2400" b="1">
                <a:solidFill>
                  <a:srgbClr val="667EEA"/>
                </a:solidFill>
              </a:defRPr>
            </a:pPr>
            <a:r>
              <a:t>📡  stdio Transport</a:t>
            </a:r>
          </a:p>
        </p:txBody>
      </p:sp>
      <p:sp>
        <p:nvSpPr>
          <p:cNvPr id="7" name="TextBox 6"/>
          <p:cNvSpPr txBox="1"/>
          <p:nvPr/>
        </p:nvSpPr>
        <p:spPr>
          <a:xfrm>
            <a:off x="1650038" y="1577340"/>
            <a:ext cx="1774845" cy="253916"/>
          </a:xfrm>
          <a:prstGeom prst="rect">
            <a:avLst/>
          </a:prstGeom>
          <a:noFill/>
        </p:spPr>
        <p:txBody>
          <a:bodyPr wrap="none">
            <a:spAutoFit/>
          </a:bodyPr>
          <a:lstStyle/>
          <a:p>
            <a:pPr algn="ctr">
              <a:defRPr sz="1400" i="1">
                <a:solidFill>
                  <a:srgbClr val="555555"/>
                </a:solidFill>
              </a:defRPr>
            </a:pPr>
            <a:r>
              <a:rPr sz="1050"/>
              <a:t>Use Case: Local Development</a:t>
            </a:r>
          </a:p>
        </p:txBody>
      </p:sp>
      <p:sp>
        <p:nvSpPr>
          <p:cNvPr id="8" name="TextBox 7"/>
          <p:cNvSpPr txBox="1"/>
          <p:nvPr/>
        </p:nvSpPr>
        <p:spPr>
          <a:xfrm>
            <a:off x="89154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9" name="TextBox 8"/>
          <p:cNvSpPr txBox="1"/>
          <p:nvPr/>
        </p:nvSpPr>
        <p:spPr>
          <a:xfrm>
            <a:off x="891540" y="2194561"/>
            <a:ext cx="3291840" cy="646331"/>
          </a:xfrm>
          <a:prstGeom prst="rect">
            <a:avLst/>
          </a:prstGeom>
          <a:noFill/>
        </p:spPr>
        <p:txBody>
          <a:bodyPr wrap="square">
            <a:spAutoFit/>
          </a:bodyPr>
          <a:lstStyle/>
          <a:p>
            <a:pPr>
              <a:defRPr sz="1200">
                <a:solidFill>
                  <a:srgbClr val="555555"/>
                </a:solidFill>
              </a:defRPr>
            </a:pPr>
            <a:r>
              <a:rPr sz="900"/>
              <a:t>• Simple setup</a:t>
            </a:r>
          </a:p>
          <a:p>
            <a:r>
              <a:rPr sz="1350"/>
              <a:t>• Fast communication</a:t>
            </a:r>
          </a:p>
          <a:p>
            <a:r>
              <a:rPr sz="1350"/>
              <a:t>• Direct process integration</a:t>
            </a:r>
          </a:p>
        </p:txBody>
      </p:sp>
      <p:sp>
        <p:nvSpPr>
          <p:cNvPr id="10" name="TextBox 9"/>
          <p:cNvSpPr txBox="1"/>
          <p:nvPr/>
        </p:nvSpPr>
        <p:spPr>
          <a:xfrm>
            <a:off x="89154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11" name="TextBox 10"/>
          <p:cNvSpPr txBox="1"/>
          <p:nvPr/>
        </p:nvSpPr>
        <p:spPr>
          <a:xfrm>
            <a:off x="891540" y="3086100"/>
            <a:ext cx="3291840" cy="438582"/>
          </a:xfrm>
          <a:prstGeom prst="rect">
            <a:avLst/>
          </a:prstGeom>
          <a:noFill/>
        </p:spPr>
        <p:txBody>
          <a:bodyPr wrap="square">
            <a:spAutoFit/>
          </a:bodyPr>
          <a:lstStyle/>
          <a:p>
            <a:pPr>
              <a:defRPr sz="1200">
                <a:solidFill>
                  <a:srgbClr val="555555"/>
                </a:solidFill>
              </a:defRPr>
            </a:pPr>
            <a:r>
              <a:rPr sz="900"/>
              <a:t>• Same machine only</a:t>
            </a:r>
          </a:p>
          <a:p>
            <a:r>
              <a:rPr sz="1350"/>
              <a:t>• No network access</a:t>
            </a:r>
          </a:p>
        </p:txBody>
      </p:sp>
      <p:sp>
        <p:nvSpPr>
          <p:cNvPr id="12" name="TextBox 11"/>
          <p:cNvSpPr txBox="1"/>
          <p:nvPr/>
        </p:nvSpPr>
        <p:spPr>
          <a:xfrm>
            <a:off x="89154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13" name="TextBox 12"/>
          <p:cNvSpPr txBox="1"/>
          <p:nvPr/>
        </p:nvSpPr>
        <p:spPr>
          <a:xfrm>
            <a:off x="891540" y="3771900"/>
            <a:ext cx="3291840" cy="230832"/>
          </a:xfrm>
          <a:prstGeom prst="rect">
            <a:avLst/>
          </a:prstGeom>
          <a:noFill/>
        </p:spPr>
        <p:txBody>
          <a:bodyPr wrap="square">
            <a:spAutoFit/>
          </a:bodyPr>
          <a:lstStyle/>
          <a:p>
            <a:pPr>
              <a:defRPr sz="1200">
                <a:solidFill>
                  <a:srgbClr val="555555"/>
                </a:solidFill>
              </a:defRPr>
            </a:pPr>
            <a:r>
              <a:rPr sz="900"/>
              <a:t>Testing, dev tools, local AI hosts</a:t>
            </a:r>
          </a:p>
        </p:txBody>
      </p:sp>
      <p:sp>
        <p:nvSpPr>
          <p:cNvPr id="14" name="Rounded Rectangle 13"/>
          <p:cNvSpPr/>
          <p:nvPr/>
        </p:nvSpPr>
        <p:spPr>
          <a:xfrm>
            <a:off x="473202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074396" y="1165860"/>
            <a:ext cx="3292889" cy="461665"/>
          </a:xfrm>
          <a:prstGeom prst="rect">
            <a:avLst/>
          </a:prstGeom>
          <a:noFill/>
        </p:spPr>
        <p:txBody>
          <a:bodyPr wrap="none">
            <a:spAutoFit/>
          </a:bodyPr>
          <a:lstStyle/>
          <a:p>
            <a:pPr algn="ctr">
              <a:defRPr sz="2400" b="1">
                <a:solidFill>
                  <a:srgbClr val="667EEA"/>
                </a:solidFill>
              </a:defRPr>
            </a:pPr>
            <a:r>
              <a:t>🌐  HTTP/SSE Transport</a:t>
            </a:r>
          </a:p>
        </p:txBody>
      </p:sp>
      <p:sp>
        <p:nvSpPr>
          <p:cNvPr id="16" name="TextBox 15"/>
          <p:cNvSpPr txBox="1"/>
          <p:nvPr/>
        </p:nvSpPr>
        <p:spPr>
          <a:xfrm>
            <a:off x="5709185" y="1577340"/>
            <a:ext cx="2023311" cy="253916"/>
          </a:xfrm>
          <a:prstGeom prst="rect">
            <a:avLst/>
          </a:prstGeom>
          <a:noFill/>
        </p:spPr>
        <p:txBody>
          <a:bodyPr wrap="none">
            <a:spAutoFit/>
          </a:bodyPr>
          <a:lstStyle/>
          <a:p>
            <a:pPr algn="ctr">
              <a:defRPr sz="1400" i="1">
                <a:solidFill>
                  <a:srgbClr val="555555"/>
                </a:solidFill>
              </a:defRPr>
            </a:pPr>
            <a:r>
              <a:rPr sz="1050"/>
              <a:t>Use Case: Production Deployment</a:t>
            </a:r>
          </a:p>
        </p:txBody>
      </p:sp>
      <p:sp>
        <p:nvSpPr>
          <p:cNvPr id="17" name="TextBox 16"/>
          <p:cNvSpPr txBox="1"/>
          <p:nvPr/>
        </p:nvSpPr>
        <p:spPr>
          <a:xfrm>
            <a:off x="507492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18" name="TextBox 17"/>
          <p:cNvSpPr txBox="1"/>
          <p:nvPr/>
        </p:nvSpPr>
        <p:spPr>
          <a:xfrm>
            <a:off x="5074920" y="2194561"/>
            <a:ext cx="3291840" cy="646331"/>
          </a:xfrm>
          <a:prstGeom prst="rect">
            <a:avLst/>
          </a:prstGeom>
          <a:noFill/>
        </p:spPr>
        <p:txBody>
          <a:bodyPr wrap="square">
            <a:spAutoFit/>
          </a:bodyPr>
          <a:lstStyle/>
          <a:p>
            <a:pPr>
              <a:defRPr sz="1200">
                <a:solidFill>
                  <a:srgbClr val="555555"/>
                </a:solidFill>
              </a:defRPr>
            </a:pPr>
            <a:r>
              <a:rPr sz="900"/>
              <a:t>• Network accessible</a:t>
            </a:r>
          </a:p>
          <a:p>
            <a:r>
              <a:rPr sz="1350"/>
              <a:t>• Scalable architecture</a:t>
            </a:r>
          </a:p>
          <a:p>
            <a:r>
              <a:rPr sz="1350"/>
              <a:t>• Multiple clients</a:t>
            </a:r>
          </a:p>
        </p:txBody>
      </p:sp>
      <p:sp>
        <p:nvSpPr>
          <p:cNvPr id="19" name="TextBox 18"/>
          <p:cNvSpPr txBox="1"/>
          <p:nvPr/>
        </p:nvSpPr>
        <p:spPr>
          <a:xfrm>
            <a:off x="507492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20" name="TextBox 19"/>
          <p:cNvSpPr txBox="1"/>
          <p:nvPr/>
        </p:nvSpPr>
        <p:spPr>
          <a:xfrm>
            <a:off x="5074920" y="3086100"/>
            <a:ext cx="3291840" cy="438582"/>
          </a:xfrm>
          <a:prstGeom prst="rect">
            <a:avLst/>
          </a:prstGeom>
          <a:noFill/>
        </p:spPr>
        <p:txBody>
          <a:bodyPr wrap="square">
            <a:spAutoFit/>
          </a:bodyPr>
          <a:lstStyle/>
          <a:p>
            <a:pPr>
              <a:defRPr sz="1200">
                <a:solidFill>
                  <a:srgbClr val="555555"/>
                </a:solidFill>
              </a:defRPr>
            </a:pPr>
            <a:r>
              <a:rPr sz="900"/>
              <a:t>• Requires hosting</a:t>
            </a:r>
          </a:p>
          <a:p>
            <a:r>
              <a:rPr sz="1350"/>
              <a:t>• More setup complexity</a:t>
            </a:r>
          </a:p>
        </p:txBody>
      </p:sp>
      <p:sp>
        <p:nvSpPr>
          <p:cNvPr id="21" name="TextBox 20"/>
          <p:cNvSpPr txBox="1"/>
          <p:nvPr/>
        </p:nvSpPr>
        <p:spPr>
          <a:xfrm>
            <a:off x="507492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22" name="TextBox 21"/>
          <p:cNvSpPr txBox="1"/>
          <p:nvPr/>
        </p:nvSpPr>
        <p:spPr>
          <a:xfrm>
            <a:off x="5074920" y="3771900"/>
            <a:ext cx="3291840" cy="230832"/>
          </a:xfrm>
          <a:prstGeom prst="rect">
            <a:avLst/>
          </a:prstGeom>
          <a:noFill/>
        </p:spPr>
        <p:txBody>
          <a:bodyPr wrap="square">
            <a:spAutoFit/>
          </a:bodyPr>
          <a:lstStyle/>
          <a:p>
            <a:pPr>
              <a:defRPr sz="1200">
                <a:solidFill>
                  <a:srgbClr val="555555"/>
                </a:solidFill>
              </a:defRPr>
            </a:pPr>
            <a:r>
              <a:rPr sz="900"/>
              <a:t>Cloud deployment, team sharing, APIs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867312" cy="507831"/>
          </a:xfrm>
          <a:prstGeom prst="rect">
            <a:avLst/>
          </a:prstGeom>
          <a:noFill/>
        </p:spPr>
        <p:txBody>
          <a:bodyPr wrap="none">
            <a:spAutoFit/>
          </a:bodyPr>
          <a:lstStyle/>
          <a:p>
            <a:pPr algn="l">
              <a:defRPr sz="3600" b="1">
                <a:solidFill>
                  <a:srgbClr val="FFFFFF"/>
                </a:solidFill>
              </a:defRPr>
            </a:pPr>
            <a:r>
              <a:rPr sz="2700"/>
              <a:t>Step 5: stdio Transport Implementation</a:t>
            </a:r>
          </a:p>
        </p:txBody>
      </p:sp>
      <p:sp>
        <p:nvSpPr>
          <p:cNvPr id="5" name="Rounded Rectangle 4"/>
          <p:cNvSpPr/>
          <p:nvPr/>
        </p:nvSpPr>
        <p:spPr>
          <a:xfrm>
            <a:off x="1028701" y="102870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19200" y="986318"/>
            <a:ext cx="6812051" cy="2296783"/>
          </a:xfrm>
          <a:prstGeom prst="rect">
            <a:avLst/>
          </a:prstGeom>
          <a:noFill/>
        </p:spPr>
        <p:txBody>
          <a:bodyPr wrap="square">
            <a:spAutoFit/>
          </a:bodyPr>
          <a:lstStyle/>
          <a:p>
            <a:pPr>
              <a:defRPr sz="1100">
                <a:solidFill>
                  <a:srgbClr val="ABB2BF"/>
                </a:solidFill>
                <a:latin typeface="Consolas"/>
              </a:defRPr>
            </a:pPr>
            <a:r>
              <a:rPr sz="825" dirty="0"/>
              <a:t>// </a:t>
            </a:r>
            <a:r>
              <a:rPr sz="825" dirty="0" err="1"/>
              <a:t>stdio</a:t>
            </a:r>
            <a:r>
              <a:rPr sz="825" dirty="0"/>
              <a:t> transport - for local development</a:t>
            </a:r>
          </a:p>
          <a:p>
            <a:r>
              <a:rPr sz="1350" dirty="0">
                <a:solidFill>
                  <a:schemeClr val="bg1"/>
                </a:solidFill>
              </a:rPr>
              <a:t>async function </a:t>
            </a:r>
            <a:r>
              <a:rPr sz="1350" dirty="0" err="1">
                <a:solidFill>
                  <a:schemeClr val="bg1"/>
                </a:solidFill>
              </a:rPr>
              <a:t>runStdio</a:t>
            </a:r>
            <a:r>
              <a:rPr sz="1350" dirty="0">
                <a:solidFill>
                  <a:schemeClr val="bg1"/>
                </a:solidFill>
              </a:rPr>
              <a:t>() {</a:t>
            </a:r>
          </a:p>
          <a:p>
            <a:r>
              <a:rPr sz="1350" dirty="0">
                <a:solidFill>
                  <a:schemeClr val="bg1"/>
                </a:solidFill>
              </a:rPr>
              <a:t>  const transport = new </a:t>
            </a:r>
            <a:r>
              <a:rPr sz="1350" dirty="0" err="1">
                <a:solidFill>
                  <a:schemeClr val="bg1"/>
                </a:solidFill>
              </a:rPr>
              <a:t>StdioServerTransport</a:t>
            </a:r>
            <a:r>
              <a:rPr sz="1350" dirty="0">
                <a:solidFill>
                  <a:schemeClr val="bg1"/>
                </a:solidFill>
              </a:rPr>
              <a:t>();</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r>
              <a:rPr sz="1350" dirty="0" err="1">
                <a:solidFill>
                  <a:schemeClr val="bg1"/>
                </a:solidFill>
              </a:rPr>
              <a:t>console.error</a:t>
            </a:r>
            <a:r>
              <a:rPr sz="1350" dirty="0">
                <a:solidFill>
                  <a:schemeClr val="bg1"/>
                </a:solidFill>
              </a:rPr>
              <a:t>("MCP Server running on </a:t>
            </a:r>
            <a:r>
              <a:rPr sz="1350" dirty="0" err="1">
                <a:solidFill>
                  <a:schemeClr val="bg1"/>
                </a:solidFill>
              </a:rPr>
              <a:t>stdio</a:t>
            </a:r>
            <a:r>
              <a:rPr sz="1350" dirty="0">
                <a:solidFill>
                  <a:schemeClr val="bg1"/>
                </a:solidFill>
              </a:rPr>
              <a:t>");</a:t>
            </a:r>
          </a:p>
          <a:p>
            <a:r>
              <a:rPr sz="1350" dirty="0">
                <a:solidFill>
                  <a:schemeClr val="bg1"/>
                </a:solidFill>
              </a:rPr>
              <a:t>}</a:t>
            </a:r>
          </a:p>
          <a:p>
            <a:endParaRPr sz="1350" dirty="0">
              <a:solidFill>
                <a:schemeClr val="bg1"/>
              </a:solidFill>
            </a:endParaRPr>
          </a:p>
          <a:p>
            <a:r>
              <a:rPr sz="1350" dirty="0">
                <a:solidFill>
                  <a:schemeClr val="bg1"/>
                </a:solidFill>
              </a:rPr>
              <a:t>// Check if running via </a:t>
            </a:r>
            <a:r>
              <a:rPr sz="1350" dirty="0" err="1">
                <a:solidFill>
                  <a:schemeClr val="bg1"/>
                </a:solidFill>
              </a:rPr>
              <a:t>stdio</a:t>
            </a:r>
            <a:r>
              <a:rPr sz="1350" dirty="0">
                <a:solidFill>
                  <a:schemeClr val="bg1"/>
                </a:solidFill>
              </a:rPr>
              <a:t> (default)</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runStdio</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
        <p:nvSpPr>
          <p:cNvPr id="7" name="Rounded Rectangle 6"/>
          <p:cNvSpPr/>
          <p:nvPr/>
        </p:nvSpPr>
        <p:spPr>
          <a:xfrm>
            <a:off x="1028701" y="2948940"/>
            <a:ext cx="7086371"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3086100"/>
            <a:ext cx="1911101" cy="323165"/>
          </a:xfrm>
          <a:prstGeom prst="rect">
            <a:avLst/>
          </a:prstGeom>
          <a:noFill/>
        </p:spPr>
        <p:txBody>
          <a:bodyPr wrap="none">
            <a:spAutoFit/>
          </a:bodyPr>
          <a:lstStyle/>
          <a:p>
            <a:pPr>
              <a:defRPr sz="2000" b="1">
                <a:solidFill>
                  <a:srgbClr val="2ECC71"/>
                </a:solidFill>
              </a:defRPr>
            </a:pPr>
            <a:r>
              <a:rPr sz="1500"/>
              <a:t>💡 How stdio Works:</a:t>
            </a:r>
          </a:p>
        </p:txBody>
      </p:sp>
      <p:sp>
        <p:nvSpPr>
          <p:cNvPr id="9" name="TextBox 8"/>
          <p:cNvSpPr txBox="1"/>
          <p:nvPr/>
        </p:nvSpPr>
        <p:spPr>
          <a:xfrm>
            <a:off x="1371601" y="3429000"/>
            <a:ext cx="6400571" cy="646331"/>
          </a:xfrm>
          <a:prstGeom prst="rect">
            <a:avLst/>
          </a:prstGeom>
          <a:noFill/>
        </p:spPr>
        <p:txBody>
          <a:bodyPr wrap="square">
            <a:spAutoFit/>
          </a:bodyPr>
          <a:lstStyle/>
          <a:p>
            <a:pPr>
              <a:defRPr sz="1600">
                <a:solidFill>
                  <a:srgbClr val="555555"/>
                </a:solidFill>
              </a:defRPr>
            </a:pPr>
            <a:r>
              <a:rPr sz="1200"/>
              <a:t>The AI host (Claude Desktop) launches your server as a child process and communicates through standard input/output (stdin/stdout). It's like having a direct conversation - fast and private, but only works on the same computer.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542176" cy="507831"/>
          </a:xfrm>
          <a:prstGeom prst="rect">
            <a:avLst/>
          </a:prstGeom>
          <a:noFill/>
        </p:spPr>
        <p:txBody>
          <a:bodyPr wrap="none">
            <a:spAutoFit/>
          </a:bodyPr>
          <a:lstStyle/>
          <a:p>
            <a:pPr algn="l">
              <a:defRPr sz="3600" b="1">
                <a:solidFill>
                  <a:srgbClr val="FFFFFF"/>
                </a:solidFill>
              </a:defRPr>
            </a:pPr>
            <a:r>
              <a:rPr sz="2700"/>
              <a:t>Step 6: HTTP/SSE Transport Implementation</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5620769"/>
          </a:xfrm>
          <a:prstGeom prst="rect">
            <a:avLst/>
          </a:prstGeom>
          <a:noFill/>
        </p:spPr>
        <p:txBody>
          <a:bodyPr wrap="square">
            <a:spAutoFit/>
          </a:bodyPr>
          <a:lstStyle/>
          <a:p>
            <a:pPr>
              <a:defRPr sz="1100">
                <a:solidFill>
                  <a:srgbClr val="ABB2BF"/>
                </a:solidFill>
                <a:latin typeface="Consolas"/>
              </a:defRPr>
            </a:pPr>
            <a:r>
              <a:rPr sz="825" dirty="0"/>
              <a:t>// HTTP/SSE transport - for network access</a:t>
            </a:r>
          </a:p>
          <a:p>
            <a:r>
              <a:rPr sz="1350" dirty="0">
                <a:solidFill>
                  <a:schemeClr val="bg1"/>
                </a:solidFill>
              </a:rPr>
              <a:t>async function </a:t>
            </a:r>
            <a:r>
              <a:rPr sz="1350" dirty="0" err="1">
                <a:solidFill>
                  <a:schemeClr val="bg1"/>
                </a:solidFill>
              </a:rPr>
              <a:t>runHttp</a:t>
            </a:r>
            <a:r>
              <a:rPr sz="1350" dirty="0">
                <a:solidFill>
                  <a:schemeClr val="bg1"/>
                </a:solidFill>
              </a:rPr>
              <a:t>() {</a:t>
            </a:r>
          </a:p>
          <a:p>
            <a:r>
              <a:rPr sz="1350" dirty="0">
                <a:solidFill>
                  <a:schemeClr val="bg1"/>
                </a:solidFill>
              </a:rPr>
              <a:t>  const app = express();</a:t>
            </a:r>
          </a:p>
          <a:p>
            <a:r>
              <a:rPr sz="1350" dirty="0">
                <a:solidFill>
                  <a:schemeClr val="bg1"/>
                </a:solidFill>
              </a:rPr>
              <a:t>  </a:t>
            </a:r>
            <a:r>
              <a:rPr sz="1350" dirty="0" err="1">
                <a:solidFill>
                  <a:schemeClr val="bg1"/>
                </a:solidFill>
              </a:rPr>
              <a:t>app.use</a:t>
            </a:r>
            <a:r>
              <a:rPr sz="1350" dirty="0">
                <a:solidFill>
                  <a:schemeClr val="bg1"/>
                </a:solidFill>
              </a:rPr>
              <a:t>(</a:t>
            </a:r>
            <a:r>
              <a:rPr sz="1350" dirty="0" err="1">
                <a:solidFill>
                  <a:schemeClr val="bg1"/>
                </a:solidFill>
              </a:rPr>
              <a:t>express.json</a:t>
            </a:r>
            <a:r>
              <a:rPr sz="1350" dirty="0">
                <a:solidFill>
                  <a:schemeClr val="bg1"/>
                </a:solidFill>
              </a:rPr>
              <a:t>());</a:t>
            </a:r>
          </a:p>
          <a:p>
            <a:r>
              <a:rPr sz="1350" dirty="0">
                <a:solidFill>
                  <a:schemeClr val="bg1"/>
                </a:solidFill>
              </a:rPr>
              <a:t>  </a:t>
            </a:r>
          </a:p>
          <a:p>
            <a:r>
              <a:rPr sz="1350" dirty="0">
                <a:solidFill>
                  <a:schemeClr val="bg1"/>
                </a:solidFill>
              </a:rPr>
              <a:t>  // SSE endpoint for MCP communication</a:t>
            </a:r>
          </a:p>
          <a:p>
            <a:r>
              <a:rPr sz="1350" dirty="0">
                <a:solidFill>
                  <a:schemeClr val="bg1"/>
                </a:solidFill>
              </a:rPr>
              <a:t>  </a:t>
            </a:r>
            <a:r>
              <a:rPr sz="1350" dirty="0" err="1">
                <a:solidFill>
                  <a:schemeClr val="bg1"/>
                </a:solidFill>
              </a:rPr>
              <a:t>app.get</a:t>
            </a:r>
            <a:r>
              <a:rPr sz="1350" dirty="0">
                <a:solidFill>
                  <a:schemeClr val="bg1"/>
                </a:solidFill>
              </a:rPr>
              <a:t>("/</a:t>
            </a:r>
            <a:r>
              <a:rPr sz="1350" dirty="0" err="1">
                <a:solidFill>
                  <a:schemeClr val="bg1"/>
                </a:solidFill>
              </a:rPr>
              <a:t>sse</a:t>
            </a:r>
            <a:r>
              <a:rPr sz="1350" dirty="0">
                <a:solidFill>
                  <a:schemeClr val="bg1"/>
                </a:solidFill>
              </a:rPr>
              <a:t>", async (req, res) =&gt; {</a:t>
            </a:r>
          </a:p>
          <a:p>
            <a:r>
              <a:rPr sz="1350" dirty="0">
                <a:solidFill>
                  <a:schemeClr val="bg1"/>
                </a:solidFill>
              </a:rPr>
              <a:t>    const transport = new </a:t>
            </a:r>
            <a:r>
              <a:rPr sz="1350" dirty="0" err="1">
                <a:solidFill>
                  <a:schemeClr val="bg1"/>
                </a:solidFill>
              </a:rPr>
              <a:t>SSEServerTransport</a:t>
            </a:r>
            <a:r>
              <a:rPr sz="1350" dirty="0">
                <a:solidFill>
                  <a:schemeClr val="bg1"/>
                </a:solidFill>
              </a:rPr>
              <a:t>("/message", res);</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p>
          <a:p>
            <a:r>
              <a:rPr sz="1350" dirty="0">
                <a:solidFill>
                  <a:schemeClr val="bg1"/>
                </a:solidFill>
              </a:rPr>
              <a:t>  </a:t>
            </a:r>
          </a:p>
          <a:p>
            <a:r>
              <a:rPr sz="1350" dirty="0">
                <a:solidFill>
                  <a:schemeClr val="bg1"/>
                </a:solidFill>
              </a:rPr>
              <a:t>  // Message handling endpoint</a:t>
            </a:r>
          </a:p>
          <a:p>
            <a:r>
              <a:rPr sz="1350" dirty="0">
                <a:solidFill>
                  <a:schemeClr val="bg1"/>
                </a:solidFill>
              </a:rPr>
              <a:t>  </a:t>
            </a:r>
            <a:r>
              <a:rPr sz="1350" dirty="0" err="1">
                <a:solidFill>
                  <a:schemeClr val="bg1"/>
                </a:solidFill>
              </a:rPr>
              <a:t>app.post</a:t>
            </a:r>
            <a:r>
              <a:rPr sz="1350" dirty="0">
                <a:solidFill>
                  <a:schemeClr val="bg1"/>
                </a:solidFill>
              </a:rPr>
              <a:t>("/message", async (req, res) =&gt; {</a:t>
            </a:r>
          </a:p>
          <a:p>
            <a:r>
              <a:rPr sz="1350" dirty="0">
                <a:solidFill>
                  <a:schemeClr val="bg1"/>
                </a:solidFill>
              </a:rPr>
              <a:t>    // Messages handled by SSE transport</a:t>
            </a:r>
          </a:p>
          <a:p>
            <a:r>
              <a:rPr sz="1350" dirty="0">
                <a:solidFill>
                  <a:schemeClr val="bg1"/>
                </a:solidFill>
              </a:rPr>
              <a:t>    </a:t>
            </a:r>
            <a:r>
              <a:rPr sz="1350" dirty="0" err="1">
                <a:solidFill>
                  <a:schemeClr val="bg1"/>
                </a:solidFill>
              </a:rPr>
              <a:t>res.sendStatus</a:t>
            </a:r>
            <a:r>
              <a:rPr sz="1350" dirty="0">
                <a:solidFill>
                  <a:schemeClr val="bg1"/>
                </a:solidFill>
              </a:rPr>
              <a:t>(200);</a:t>
            </a:r>
          </a:p>
          <a:p>
            <a:r>
              <a:rPr sz="1350" dirty="0">
                <a:solidFill>
                  <a:schemeClr val="bg1"/>
                </a:solidFill>
              </a:rPr>
              <a:t>  });</a:t>
            </a:r>
          </a:p>
          <a:p>
            <a:r>
              <a:rPr sz="1350" dirty="0">
                <a:solidFill>
                  <a:schemeClr val="bg1"/>
                </a:solidFill>
              </a:rPr>
              <a:t>  </a:t>
            </a:r>
          </a:p>
          <a:p>
            <a:r>
              <a:rPr sz="1350" dirty="0">
                <a:solidFill>
                  <a:schemeClr val="bg1"/>
                </a:solidFill>
              </a:rPr>
              <a:t>  const PORT = </a:t>
            </a:r>
            <a:r>
              <a:rPr sz="1350" dirty="0" err="1">
                <a:solidFill>
                  <a:schemeClr val="bg1"/>
                </a:solidFill>
              </a:rPr>
              <a:t>process.env.PORT</a:t>
            </a:r>
            <a:r>
              <a:rPr sz="1350" dirty="0">
                <a:solidFill>
                  <a:schemeClr val="bg1"/>
                </a:solidFill>
              </a:rPr>
              <a:t> || 3000;</a:t>
            </a:r>
          </a:p>
          <a:p>
            <a:r>
              <a:rPr sz="1350" dirty="0">
                <a:solidFill>
                  <a:schemeClr val="bg1"/>
                </a:solidFill>
              </a:rPr>
              <a:t>  </a:t>
            </a:r>
            <a:r>
              <a:rPr sz="1350" dirty="0" err="1">
                <a:solidFill>
                  <a:schemeClr val="bg1"/>
                </a:solidFill>
              </a:rPr>
              <a:t>app.listen</a:t>
            </a:r>
            <a:r>
              <a:rPr sz="1350" dirty="0">
                <a:solidFill>
                  <a:schemeClr val="bg1"/>
                </a:solidFill>
              </a:rPr>
              <a:t>(PORT, () =&gt; {</a:t>
            </a:r>
          </a:p>
          <a:p>
            <a:r>
              <a:rPr sz="1350" dirty="0">
                <a:solidFill>
                  <a:schemeClr val="bg1"/>
                </a:solidFill>
              </a:rPr>
              <a:t>    console.log(`MCP Server running on http://localhost:${PORT}`);</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Run HTTP if --http flag provided</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runHttp</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4815" cy="507831"/>
          </a:xfrm>
          <a:prstGeom prst="rect">
            <a:avLst/>
          </a:prstGeom>
          <a:noFill/>
        </p:spPr>
        <p:txBody>
          <a:bodyPr wrap="none">
            <a:spAutoFit/>
          </a:bodyPr>
          <a:lstStyle/>
          <a:p>
            <a:pPr algn="l">
              <a:defRPr sz="3600" b="1">
                <a:solidFill>
                  <a:srgbClr val="FFFFFF"/>
                </a:solidFill>
              </a:defRPr>
            </a:pPr>
            <a:r>
              <a:rPr sz="2700"/>
              <a:t>Step 7: package.json Configuration</a:t>
            </a:r>
          </a:p>
        </p:txBody>
      </p:sp>
      <p:sp>
        <p:nvSpPr>
          <p:cNvPr id="5" name="Rounded Rectangle 4"/>
          <p:cNvSpPr/>
          <p:nvPr/>
        </p:nvSpPr>
        <p:spPr>
          <a:xfrm>
            <a:off x="1028701" y="1028700"/>
            <a:ext cx="7086371" cy="34290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65861" y="1062990"/>
            <a:ext cx="6812051" cy="3335528"/>
          </a:xfrm>
          <a:prstGeom prst="rect">
            <a:avLst/>
          </a:prstGeom>
          <a:noFill/>
        </p:spPr>
        <p:txBody>
          <a:bodyPr wrap="square">
            <a:spAutoFit/>
          </a:bodyPr>
          <a:lstStyle/>
          <a:p>
            <a:pPr>
              <a:defRPr sz="1100">
                <a:solidFill>
                  <a:srgbClr val="ABB2BF"/>
                </a:solidFill>
                <a:latin typeface="Consolas"/>
              </a:defRPr>
            </a:pPr>
            <a:r>
              <a:rPr sz="825" dirty="0"/>
              <a:t>{</a:t>
            </a:r>
          </a:p>
          <a:p>
            <a:r>
              <a:rPr sz="1350" dirty="0">
                <a:solidFill>
                  <a:schemeClr val="bg1"/>
                </a:solidFill>
              </a:rPr>
              <a:t>  "name": "hello-</a:t>
            </a:r>
            <a:r>
              <a:rPr sz="1350" dirty="0" err="1">
                <a:solidFill>
                  <a:schemeClr val="bg1"/>
                </a:solidFill>
              </a:rPr>
              <a:t>mcp</a:t>
            </a:r>
            <a:r>
              <a:rPr sz="1350" dirty="0">
                <a:solidFill>
                  <a:schemeClr val="bg1"/>
                </a:solidFill>
              </a:rPr>
              <a:t>-server",</a:t>
            </a:r>
          </a:p>
          <a:p>
            <a:r>
              <a:rPr sz="1350" dirty="0">
                <a:solidFill>
                  <a:schemeClr val="bg1"/>
                </a:solidFill>
              </a:rPr>
              <a:t>  "version": "1.0.0",</a:t>
            </a:r>
          </a:p>
          <a:p>
            <a:r>
              <a:rPr sz="1350" dirty="0">
                <a:solidFill>
                  <a:schemeClr val="bg1"/>
                </a:solidFill>
              </a:rPr>
              <a:t>  "type": "module",</a:t>
            </a:r>
          </a:p>
          <a:p>
            <a:r>
              <a:rPr sz="1350" dirty="0">
                <a:solidFill>
                  <a:schemeClr val="bg1"/>
                </a:solidFill>
              </a:rPr>
              <a:t>  "description": "Hello World MCP server with </a:t>
            </a:r>
            <a:r>
              <a:rPr sz="1350" dirty="0" err="1">
                <a:solidFill>
                  <a:schemeClr val="bg1"/>
                </a:solidFill>
              </a:rPr>
              <a:t>stdio</a:t>
            </a:r>
            <a:r>
              <a:rPr sz="1350" dirty="0">
                <a:solidFill>
                  <a:schemeClr val="bg1"/>
                </a:solidFill>
              </a:rPr>
              <a:t> and HTTP",</a:t>
            </a:r>
          </a:p>
          <a:p>
            <a:r>
              <a:rPr sz="1350" dirty="0">
                <a:solidFill>
                  <a:schemeClr val="bg1"/>
                </a:solidFill>
              </a:rPr>
              <a:t>  "main": "server.js",</a:t>
            </a:r>
          </a:p>
          <a:p>
            <a:r>
              <a:rPr sz="1350" dirty="0">
                <a:solidFill>
                  <a:schemeClr val="bg1"/>
                </a:solidFill>
              </a:rPr>
              <a:t>  "scripts": {</a:t>
            </a:r>
          </a:p>
          <a:p>
            <a:r>
              <a:rPr sz="1350" dirty="0">
                <a:solidFill>
                  <a:schemeClr val="bg1"/>
                </a:solidFill>
              </a:rPr>
              <a:t>    "start": "node server.js",</a:t>
            </a:r>
          </a:p>
          <a:p>
            <a:r>
              <a:rPr sz="1350" dirty="0">
                <a:solidFill>
                  <a:schemeClr val="bg1"/>
                </a:solidFill>
              </a:rPr>
              <a:t>    "</a:t>
            </a:r>
            <a:r>
              <a:rPr sz="1350" dirty="0" err="1">
                <a:solidFill>
                  <a:schemeClr val="bg1"/>
                </a:solidFill>
              </a:rPr>
              <a:t>start:http</a:t>
            </a:r>
            <a:r>
              <a:rPr sz="1350" dirty="0">
                <a:solidFill>
                  <a:schemeClr val="bg1"/>
                </a:solidFill>
              </a:rPr>
              <a:t>": "node server.js --http",</a:t>
            </a:r>
          </a:p>
          <a:p>
            <a:r>
              <a:rPr sz="1350" dirty="0">
                <a:solidFill>
                  <a:schemeClr val="bg1"/>
                </a:solidFill>
              </a:rPr>
              <a:t>    "dev": "node --watch server.js"</a:t>
            </a:r>
          </a:p>
          <a:p>
            <a:r>
              <a:rPr sz="1350" dirty="0">
                <a:solidFill>
                  <a:schemeClr val="bg1"/>
                </a:solidFill>
              </a:rPr>
              <a:t>  },</a:t>
            </a:r>
          </a:p>
          <a:p>
            <a:r>
              <a:rPr sz="1350" dirty="0">
                <a:solidFill>
                  <a:schemeClr val="bg1"/>
                </a:solidFill>
              </a:rPr>
              <a:t>  "dependencies": {</a:t>
            </a:r>
          </a:p>
          <a:p>
            <a:r>
              <a:rPr sz="1350" dirty="0">
                <a:solidFill>
                  <a:schemeClr val="bg1"/>
                </a:solidFill>
              </a:rPr>
              <a:t>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 "^0.5.0",</a:t>
            </a:r>
          </a:p>
          <a:p>
            <a:r>
              <a:rPr sz="1350" dirty="0">
                <a:solidFill>
                  <a:schemeClr val="bg1"/>
                </a:solidFill>
              </a:rPr>
              <a:t>    "express": "^4.18.2"</a:t>
            </a:r>
          </a:p>
          <a:p>
            <a:r>
              <a:rPr sz="1350" dirty="0">
                <a:solidFill>
                  <a:schemeClr val="bg1"/>
                </a:solidFill>
              </a:rPr>
              <a:t>  }</a:t>
            </a:r>
          </a:p>
          <a:p>
            <a:r>
              <a:rPr sz="1350" dirty="0">
                <a:solidFill>
                  <a:schemeClr val="bg1"/>
                </a:solidFill>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3766" cy="507831"/>
          </a:xfrm>
          <a:prstGeom prst="rect">
            <a:avLst/>
          </a:prstGeom>
          <a:noFill/>
        </p:spPr>
        <p:txBody>
          <a:bodyPr wrap="none">
            <a:spAutoFit/>
          </a:bodyPr>
          <a:lstStyle/>
          <a:p>
            <a:pPr algn="l">
              <a:defRPr sz="3600" b="1">
                <a:solidFill>
                  <a:srgbClr val="FFFFFF"/>
                </a:solidFill>
              </a:defRPr>
            </a:pPr>
            <a:r>
              <a:rPr sz="2700"/>
              <a:t>Step 8: Claude Desktop Config - stdio Transport</a:t>
            </a:r>
          </a:p>
        </p:txBody>
      </p:sp>
      <p:sp>
        <p:nvSpPr>
          <p:cNvPr id="5" name="TextBox 4"/>
          <p:cNvSpPr txBox="1"/>
          <p:nvPr/>
        </p:nvSpPr>
        <p:spPr>
          <a:xfrm>
            <a:off x="1028700" y="1028701"/>
            <a:ext cx="5790368" cy="276999"/>
          </a:xfrm>
          <a:prstGeom prst="rect">
            <a:avLst/>
          </a:prstGeom>
          <a:noFill/>
        </p:spPr>
        <p:txBody>
          <a:bodyPr wrap="none">
            <a:spAutoFit/>
          </a:bodyPr>
          <a:lstStyle/>
          <a:p>
            <a:pPr>
              <a:defRPr sz="1600" b="1">
                <a:solidFill>
                  <a:srgbClr val="667EEA"/>
                </a:solidFill>
              </a:defRPr>
            </a:pPr>
            <a:r>
              <a:rPr sz="1200"/>
              <a:t>📁 Config Location: ~/Library/Application Support/Claude/claude_desktop_config.json</a:t>
            </a:r>
          </a:p>
        </p:txBody>
      </p:sp>
      <p:sp>
        <p:nvSpPr>
          <p:cNvPr id="6" name="Rounded Rectangle 5"/>
          <p:cNvSpPr/>
          <p:nvPr/>
        </p:nvSpPr>
        <p:spPr>
          <a:xfrm>
            <a:off x="1028701" y="1577340"/>
            <a:ext cx="7086371" cy="20574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2296783"/>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 {</a:t>
            </a:r>
          </a:p>
          <a:p>
            <a:r>
              <a:rPr sz="1350" dirty="0">
                <a:solidFill>
                  <a:schemeClr val="bg1"/>
                </a:solidFill>
              </a:rPr>
              <a:t>      "command": "node",</a:t>
            </a:r>
          </a:p>
          <a:p>
            <a:r>
              <a:rPr sz="1350" dirty="0">
                <a:solidFill>
                  <a:schemeClr val="bg1"/>
                </a:solidFill>
              </a:rPr>
              <a:t>      "</a:t>
            </a:r>
            <a:r>
              <a:rPr sz="1350" dirty="0" err="1">
                <a:solidFill>
                  <a:schemeClr val="bg1"/>
                </a:solidFill>
              </a:rPr>
              <a:t>args</a:t>
            </a:r>
            <a:r>
              <a:rPr sz="1350" dirty="0">
                <a:solidFill>
                  <a:schemeClr val="bg1"/>
                </a:solidFill>
              </a:rPr>
              <a:t>": [</a:t>
            </a:r>
          </a:p>
          <a:p>
            <a:r>
              <a:rPr sz="1350" dirty="0">
                <a:solidFill>
                  <a:schemeClr val="bg1"/>
                </a:solidFill>
              </a:rPr>
              <a:t>        "/absolute/path/to/hello-</a:t>
            </a:r>
            <a:r>
              <a:rPr sz="1350" dirty="0" err="1">
                <a:solidFill>
                  <a:schemeClr val="bg1"/>
                </a:solidFill>
              </a:rPr>
              <a:t>mcp</a:t>
            </a:r>
            <a:r>
              <a:rPr sz="1350" dirty="0">
                <a:solidFill>
                  <a:schemeClr val="bg1"/>
                </a:solidFill>
              </a:rPr>
              <a:t>-server/server.js"</a:t>
            </a:r>
          </a:p>
          <a:p>
            <a:r>
              <a:rPr sz="1350" dirty="0">
                <a:solidFill>
                  <a:schemeClr val="bg1"/>
                </a:solidFill>
              </a:rPr>
              <a:t>      ],</a:t>
            </a:r>
          </a:p>
          <a:p>
            <a:r>
              <a:rPr sz="1350" dirty="0">
                <a:solidFill>
                  <a:schemeClr val="bg1"/>
                </a:solidFill>
              </a:rPr>
              <a:t>      "env": {}</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771900"/>
            <a:ext cx="7086371"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1" y="3909060"/>
            <a:ext cx="6400571" cy="484748"/>
          </a:xfrm>
          <a:prstGeom prst="rect">
            <a:avLst/>
          </a:prstGeom>
          <a:noFill/>
        </p:spPr>
        <p:txBody>
          <a:bodyPr wrap="square">
            <a:spAutoFit/>
          </a:bodyPr>
          <a:lstStyle/>
          <a:p>
            <a:pPr algn="ctr">
              <a:defRPr sz="1600" b="1">
                <a:solidFill>
                  <a:srgbClr val="E67E22"/>
                </a:solidFill>
              </a:defRPr>
            </a:pPr>
            <a:r>
              <a:rPr sz="1200"/>
              <a:t>⚠️ Important: Replace '/absolute/path/to/' with your actual project path</a:t>
            </a:r>
          </a:p>
          <a:p>
            <a:r>
              <a:rPr sz="1350"/>
              <a:t>Then restart Claude Desktop to load the server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1906" cy="507831"/>
          </a:xfrm>
          <a:prstGeom prst="rect">
            <a:avLst/>
          </a:prstGeom>
          <a:noFill/>
        </p:spPr>
        <p:txBody>
          <a:bodyPr wrap="none">
            <a:spAutoFit/>
          </a:bodyPr>
          <a:lstStyle/>
          <a:p>
            <a:pPr algn="l">
              <a:defRPr sz="3600" b="1">
                <a:solidFill>
                  <a:srgbClr val="FFFFFF"/>
                </a:solidFill>
              </a:defRPr>
            </a:pPr>
            <a:r>
              <a:rPr sz="2700"/>
              <a:t>Step 9: Claude Desktop Config - HTTP Transport</a:t>
            </a:r>
          </a:p>
        </p:txBody>
      </p:sp>
      <p:sp>
        <p:nvSpPr>
          <p:cNvPr id="5" name="TextBox 4"/>
          <p:cNvSpPr txBox="1"/>
          <p:nvPr/>
        </p:nvSpPr>
        <p:spPr>
          <a:xfrm>
            <a:off x="1028701" y="1028700"/>
            <a:ext cx="3868367" cy="300082"/>
          </a:xfrm>
          <a:prstGeom prst="rect">
            <a:avLst/>
          </a:prstGeom>
          <a:noFill/>
        </p:spPr>
        <p:txBody>
          <a:bodyPr wrap="none">
            <a:spAutoFit/>
          </a:bodyPr>
          <a:lstStyle/>
          <a:p>
            <a:pPr>
              <a:defRPr sz="1800" b="1">
                <a:solidFill>
                  <a:srgbClr val="2ECC71"/>
                </a:solidFill>
              </a:defRPr>
            </a:pPr>
            <a:r>
              <a:rPr sz="1350"/>
              <a:t>🚀 First, start your HTTP server: npm run start:http</a:t>
            </a:r>
          </a:p>
        </p:txBody>
      </p:sp>
      <p:sp>
        <p:nvSpPr>
          <p:cNvPr id="6" name="Rounded Rectangle 5"/>
          <p:cNvSpPr/>
          <p:nvPr/>
        </p:nvSpPr>
        <p:spPr>
          <a:xfrm>
            <a:off x="1028701" y="157734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1673535"/>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"hello-world-http": {</a:t>
            </a:r>
          </a:p>
          <a:p>
            <a:r>
              <a:rPr sz="1350" dirty="0">
                <a:solidFill>
                  <a:schemeClr val="bg1"/>
                </a:solidFill>
              </a:rPr>
              <a:t>      "</a:t>
            </a:r>
            <a:r>
              <a:rPr sz="1350" dirty="0" err="1">
                <a:solidFill>
                  <a:schemeClr val="bg1"/>
                </a:solidFill>
              </a:rPr>
              <a:t>url</a:t>
            </a:r>
            <a:r>
              <a:rPr sz="1350" dirty="0">
                <a:solidFill>
                  <a:schemeClr val="bg1"/>
                </a:solidFill>
              </a:rPr>
              <a:t>": "http://localhost:3000/</a:t>
            </a:r>
            <a:r>
              <a:rPr sz="1350" dirty="0" err="1">
                <a:solidFill>
                  <a:schemeClr val="bg1"/>
                </a:solidFill>
              </a:rPr>
              <a:t>sse</a:t>
            </a:r>
            <a:r>
              <a:rPr sz="1350" dirty="0">
                <a:solidFill>
                  <a:schemeClr val="bg1"/>
                </a:solidFill>
              </a:rPr>
              <a:t>",</a:t>
            </a:r>
          </a:p>
          <a:p>
            <a:r>
              <a:rPr sz="1350" dirty="0">
                <a:solidFill>
                  <a:schemeClr val="bg1"/>
                </a:solidFill>
              </a:rPr>
              <a:t>      "transport": "</a:t>
            </a:r>
            <a:r>
              <a:rPr sz="1350" dirty="0" err="1">
                <a:solidFill>
                  <a:schemeClr val="bg1"/>
                </a:solidFill>
              </a:rPr>
              <a:t>sse</a:t>
            </a:r>
            <a:r>
              <a:rPr sz="1350" dirty="0">
                <a:solidFill>
                  <a:schemeClr val="bg1"/>
                </a:solidFill>
              </a:rPr>
              <a:t>"</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4290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0" y="3566160"/>
            <a:ext cx="1620957" cy="300082"/>
          </a:xfrm>
          <a:prstGeom prst="rect">
            <a:avLst/>
          </a:prstGeom>
          <a:noFill/>
        </p:spPr>
        <p:txBody>
          <a:bodyPr wrap="none">
            <a:spAutoFit/>
          </a:bodyPr>
          <a:lstStyle/>
          <a:p>
            <a:pPr>
              <a:defRPr sz="1800" b="1">
                <a:solidFill>
                  <a:srgbClr val="667EEA"/>
                </a:solidFill>
              </a:defRPr>
            </a:pPr>
            <a:r>
              <a:rPr sz="1350"/>
              <a:t>💡 Key Differences:</a:t>
            </a:r>
          </a:p>
        </p:txBody>
      </p:sp>
      <p:sp>
        <p:nvSpPr>
          <p:cNvPr id="10" name="TextBox 9"/>
          <p:cNvSpPr txBox="1"/>
          <p:nvPr/>
        </p:nvSpPr>
        <p:spPr>
          <a:xfrm>
            <a:off x="1371601" y="3909060"/>
            <a:ext cx="6400571" cy="473206"/>
          </a:xfrm>
          <a:prstGeom prst="rect">
            <a:avLst/>
          </a:prstGeom>
          <a:noFill/>
        </p:spPr>
        <p:txBody>
          <a:bodyPr wrap="square">
            <a:spAutoFit/>
          </a:bodyPr>
          <a:lstStyle/>
          <a:p>
            <a:pPr>
              <a:defRPr sz="1500">
                <a:solidFill>
                  <a:srgbClr val="555555"/>
                </a:solidFill>
              </a:defRPr>
            </a:pPr>
            <a:r>
              <a:rPr sz="1125"/>
              <a:t>• stdio: Claude launches your server automatically</a:t>
            </a:r>
          </a:p>
          <a:p>
            <a:r>
              <a:rPr sz="1350"/>
              <a:t>• HTTP: You run the server separately, Claude connects to it via URL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timw.info/context</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908267" cy="507831"/>
          </a:xfrm>
          <a:prstGeom prst="rect">
            <a:avLst/>
          </a:prstGeom>
          <a:noFill/>
        </p:spPr>
        <p:txBody>
          <a:bodyPr wrap="none">
            <a:spAutoFit/>
          </a:bodyPr>
          <a:lstStyle/>
          <a:p>
            <a:pPr algn="l">
              <a:defRPr sz="3600" b="1">
                <a:solidFill>
                  <a:srgbClr val="FFFFFF"/>
                </a:solidFill>
              </a:defRPr>
            </a:pPr>
            <a:r>
              <a:rPr sz="2700"/>
              <a:t>Step 10: Testing Your MCP Server</a:t>
            </a:r>
          </a:p>
        </p:txBody>
      </p:sp>
      <p:sp>
        <p:nvSpPr>
          <p:cNvPr id="5" name="Rounded Rectangle 4"/>
          <p:cNvSpPr/>
          <p:nvPr/>
        </p:nvSpPr>
        <p:spPr>
          <a:xfrm>
            <a:off x="685800" y="102870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p:cNvSpPr/>
          <p:nvPr/>
        </p:nvSpPr>
        <p:spPr>
          <a:xfrm>
            <a:off x="1234440" y="102870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1131570"/>
            <a:ext cx="1864613" cy="300082"/>
          </a:xfrm>
          <a:prstGeom prst="rect">
            <a:avLst/>
          </a:prstGeom>
          <a:noFill/>
        </p:spPr>
        <p:txBody>
          <a:bodyPr wrap="none">
            <a:spAutoFit/>
          </a:bodyPr>
          <a:lstStyle/>
          <a:p>
            <a:pPr>
              <a:defRPr sz="1800" b="1">
                <a:solidFill>
                  <a:srgbClr val="667EEA"/>
                </a:solidFill>
              </a:defRPr>
            </a:pPr>
            <a:r>
              <a:rPr sz="1350"/>
              <a:t>Restart Claude Desktop</a:t>
            </a:r>
          </a:p>
        </p:txBody>
      </p:sp>
      <p:sp>
        <p:nvSpPr>
          <p:cNvPr id="9" name="TextBox 8"/>
          <p:cNvSpPr txBox="1"/>
          <p:nvPr/>
        </p:nvSpPr>
        <p:spPr>
          <a:xfrm>
            <a:off x="1371600" y="1371600"/>
            <a:ext cx="6858000" cy="265457"/>
          </a:xfrm>
          <a:prstGeom prst="rect">
            <a:avLst/>
          </a:prstGeom>
          <a:noFill/>
        </p:spPr>
        <p:txBody>
          <a:bodyPr wrap="square">
            <a:spAutoFit/>
          </a:bodyPr>
          <a:lstStyle/>
          <a:p>
            <a:pPr>
              <a:defRPr sz="1500">
                <a:solidFill>
                  <a:srgbClr val="555555"/>
                </a:solidFill>
              </a:defRPr>
            </a:pPr>
            <a:r>
              <a:rPr sz="1125"/>
              <a:t>After updating config, quit and relaunch Claude Desktop app</a:t>
            </a:r>
          </a:p>
        </p:txBody>
      </p:sp>
      <p:sp>
        <p:nvSpPr>
          <p:cNvPr id="10" name="Rounded Rectangle 9"/>
          <p:cNvSpPr/>
          <p:nvPr/>
        </p:nvSpPr>
        <p:spPr>
          <a:xfrm>
            <a:off x="685800" y="192024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2" name="Rounded Rectangle 11"/>
          <p:cNvSpPr/>
          <p:nvPr/>
        </p:nvSpPr>
        <p:spPr>
          <a:xfrm>
            <a:off x="1234440" y="192024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p:cNvSpPr txBox="1"/>
          <p:nvPr/>
        </p:nvSpPr>
        <p:spPr>
          <a:xfrm>
            <a:off x="1371601" y="2023110"/>
            <a:ext cx="1963999" cy="300082"/>
          </a:xfrm>
          <a:prstGeom prst="rect">
            <a:avLst/>
          </a:prstGeom>
          <a:noFill/>
        </p:spPr>
        <p:txBody>
          <a:bodyPr wrap="none">
            <a:spAutoFit/>
          </a:bodyPr>
          <a:lstStyle/>
          <a:p>
            <a:pPr>
              <a:defRPr sz="1800" b="1">
                <a:solidFill>
                  <a:srgbClr val="667EEA"/>
                </a:solidFill>
              </a:defRPr>
            </a:pPr>
            <a:r>
              <a:rPr sz="1350"/>
              <a:t>Check Server Connection</a:t>
            </a:r>
          </a:p>
        </p:txBody>
      </p:sp>
      <p:sp>
        <p:nvSpPr>
          <p:cNvPr id="14" name="TextBox 13"/>
          <p:cNvSpPr txBox="1"/>
          <p:nvPr/>
        </p:nvSpPr>
        <p:spPr>
          <a:xfrm>
            <a:off x="1371600" y="2263140"/>
            <a:ext cx="6858000" cy="265457"/>
          </a:xfrm>
          <a:prstGeom prst="rect">
            <a:avLst/>
          </a:prstGeom>
          <a:noFill/>
        </p:spPr>
        <p:txBody>
          <a:bodyPr wrap="square">
            <a:spAutoFit/>
          </a:bodyPr>
          <a:lstStyle/>
          <a:p>
            <a:pPr>
              <a:defRPr sz="1500">
                <a:solidFill>
                  <a:srgbClr val="555555"/>
                </a:solidFill>
              </a:defRPr>
            </a:pPr>
            <a:r>
              <a:rPr sz="1125"/>
              <a:t>Look for 🔌 icon in Claude - indicates MCP server is connected</a:t>
            </a:r>
          </a:p>
        </p:txBody>
      </p:sp>
      <p:sp>
        <p:nvSpPr>
          <p:cNvPr id="15" name="Rounded Rectangle 14"/>
          <p:cNvSpPr/>
          <p:nvPr/>
        </p:nvSpPr>
        <p:spPr>
          <a:xfrm>
            <a:off x="685800" y="281178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7" name="Rounded Rectangle 16"/>
          <p:cNvSpPr/>
          <p:nvPr/>
        </p:nvSpPr>
        <p:spPr>
          <a:xfrm>
            <a:off x="1234440" y="281178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371600" y="2914650"/>
            <a:ext cx="1082604" cy="300082"/>
          </a:xfrm>
          <a:prstGeom prst="rect">
            <a:avLst/>
          </a:prstGeom>
          <a:noFill/>
        </p:spPr>
        <p:txBody>
          <a:bodyPr wrap="none">
            <a:spAutoFit/>
          </a:bodyPr>
          <a:lstStyle/>
          <a:p>
            <a:pPr>
              <a:defRPr sz="1800" b="1">
                <a:solidFill>
                  <a:srgbClr val="667EEA"/>
                </a:solidFill>
              </a:defRPr>
            </a:pPr>
            <a:r>
              <a:rPr sz="1350"/>
              <a:t>Test the Tool</a:t>
            </a:r>
          </a:p>
        </p:txBody>
      </p:sp>
      <p:sp>
        <p:nvSpPr>
          <p:cNvPr id="19" name="TextBox 18"/>
          <p:cNvSpPr txBox="1"/>
          <p:nvPr/>
        </p:nvSpPr>
        <p:spPr>
          <a:xfrm>
            <a:off x="1371600" y="3154680"/>
            <a:ext cx="6858000" cy="265457"/>
          </a:xfrm>
          <a:prstGeom prst="rect">
            <a:avLst/>
          </a:prstGeom>
          <a:noFill/>
        </p:spPr>
        <p:txBody>
          <a:bodyPr wrap="square">
            <a:spAutoFit/>
          </a:bodyPr>
          <a:lstStyle/>
          <a:p>
            <a:pPr>
              <a:defRPr sz="1500">
                <a:solidFill>
                  <a:srgbClr val="555555"/>
                </a:solidFill>
              </a:defRPr>
            </a:pPr>
            <a:r>
              <a:rPr sz="1125"/>
              <a:t>Ask Claude: "Use the echo tool to say hello world"</a:t>
            </a:r>
          </a:p>
        </p:txBody>
      </p:sp>
      <p:sp>
        <p:nvSpPr>
          <p:cNvPr id="20" name="Rounded Rectangle 19"/>
          <p:cNvSpPr/>
          <p:nvPr/>
        </p:nvSpPr>
        <p:spPr>
          <a:xfrm>
            <a:off x="685800" y="370332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2" name="Rounded Rectangle 21"/>
          <p:cNvSpPr/>
          <p:nvPr/>
        </p:nvSpPr>
        <p:spPr>
          <a:xfrm>
            <a:off x="1234440" y="370332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3" name="TextBox 22"/>
          <p:cNvSpPr txBox="1"/>
          <p:nvPr/>
        </p:nvSpPr>
        <p:spPr>
          <a:xfrm>
            <a:off x="1371600" y="3806190"/>
            <a:ext cx="1459054" cy="300082"/>
          </a:xfrm>
          <a:prstGeom prst="rect">
            <a:avLst/>
          </a:prstGeom>
          <a:noFill/>
        </p:spPr>
        <p:txBody>
          <a:bodyPr wrap="none">
            <a:spAutoFit/>
          </a:bodyPr>
          <a:lstStyle/>
          <a:p>
            <a:pPr>
              <a:defRPr sz="1800" b="1">
                <a:solidFill>
                  <a:srgbClr val="667EEA"/>
                </a:solidFill>
              </a:defRPr>
            </a:pPr>
            <a:r>
              <a:rPr sz="1350"/>
              <a:t>Test the Resource</a:t>
            </a:r>
          </a:p>
        </p:txBody>
      </p:sp>
      <p:sp>
        <p:nvSpPr>
          <p:cNvPr id="24" name="TextBox 23"/>
          <p:cNvSpPr txBox="1"/>
          <p:nvPr/>
        </p:nvSpPr>
        <p:spPr>
          <a:xfrm>
            <a:off x="1371600" y="4046220"/>
            <a:ext cx="6858000" cy="265457"/>
          </a:xfrm>
          <a:prstGeom prst="rect">
            <a:avLst/>
          </a:prstGeom>
          <a:noFill/>
        </p:spPr>
        <p:txBody>
          <a:bodyPr wrap="square">
            <a:spAutoFit/>
          </a:bodyPr>
          <a:lstStyle/>
          <a:p>
            <a:pPr>
              <a:defRPr sz="1500">
                <a:solidFill>
                  <a:srgbClr val="555555"/>
                </a:solidFill>
              </a:defRPr>
            </a:pPr>
            <a:r>
              <a:rPr sz="1125"/>
              <a:t>Ask Claude: "Read the greeting resource from hello-world server"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Docker MCP Local Deploy Patterns</a:t>
            </a:r>
          </a:p>
        </p:txBody>
      </p:sp>
      <p:pic>
        <p:nvPicPr>
          <p:cNvPr id="5" name="Picture 4">
            <a:extLst>
              <a:ext uri="{FF2B5EF4-FFF2-40B4-BE49-F238E27FC236}">
                <a16:creationId xmlns:a16="http://schemas.microsoft.com/office/drawing/2014/main" id="{B93246C5-2200-06D2-3861-84423999455C}"/>
              </a:ext>
            </a:extLst>
          </p:cNvPr>
          <p:cNvPicPr>
            <a:picLocks noChangeAspect="1"/>
          </p:cNvPicPr>
          <p:nvPr/>
        </p:nvPicPr>
        <p:blipFill>
          <a:blip r:embed="rId2"/>
          <a:stretch>
            <a:fillRect/>
          </a:stretch>
        </p:blipFill>
        <p:spPr>
          <a:xfrm>
            <a:off x="1143000" y="666750"/>
            <a:ext cx="6843198" cy="4343400"/>
          </a:xfrm>
          <a:prstGeom prst="rect">
            <a:avLst/>
          </a:prstGeom>
        </p:spPr>
      </p:pic>
    </p:spTree>
    <p:extLst>
      <p:ext uri="{BB962C8B-B14F-4D97-AF65-F5344CB8AC3E}">
        <p14:creationId xmlns:p14="http://schemas.microsoft.com/office/powerpoint/2010/main" val="1027647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876656" cy="507831"/>
          </a:xfrm>
          <a:prstGeom prst="rect">
            <a:avLst/>
          </a:prstGeom>
          <a:noFill/>
        </p:spPr>
        <p:txBody>
          <a:bodyPr wrap="none">
            <a:spAutoFit/>
          </a:bodyPr>
          <a:lstStyle/>
          <a:p>
            <a:pPr algn="l">
              <a:defRPr sz="3600" b="1">
                <a:solidFill>
                  <a:srgbClr val="FFFFFF"/>
                </a:solidFill>
              </a:defRPr>
            </a:pPr>
            <a:r>
              <a:rPr sz="2700"/>
              <a:t>Troubleshooting Common Issues</a:t>
            </a:r>
          </a:p>
        </p:txBody>
      </p:sp>
      <p:sp>
        <p:nvSpPr>
          <p:cNvPr id="5" name="Rounded Rectangle 4"/>
          <p:cNvSpPr/>
          <p:nvPr/>
        </p:nvSpPr>
        <p:spPr>
          <a:xfrm>
            <a:off x="54864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1"/>
            <a:ext cx="2358338" cy="276999"/>
          </a:xfrm>
          <a:prstGeom prst="rect">
            <a:avLst/>
          </a:prstGeom>
          <a:noFill/>
        </p:spPr>
        <p:txBody>
          <a:bodyPr wrap="none">
            <a:spAutoFit/>
          </a:bodyPr>
          <a:lstStyle/>
          <a:p>
            <a:pPr>
              <a:defRPr sz="1600" b="1">
                <a:solidFill>
                  <a:srgbClr val="E67E22"/>
                </a:solidFill>
              </a:defRPr>
            </a:pPr>
            <a:r>
              <a:rPr sz="1200"/>
              <a:t>❌  Server Not Showing in Claude</a:t>
            </a:r>
          </a:p>
        </p:txBody>
      </p:sp>
      <p:sp>
        <p:nvSpPr>
          <p:cNvPr id="7" name="TextBox 6"/>
          <p:cNvSpPr txBox="1"/>
          <p:nvPr/>
        </p:nvSpPr>
        <p:spPr>
          <a:xfrm>
            <a:off x="891540" y="1508760"/>
            <a:ext cx="3429000" cy="657872"/>
          </a:xfrm>
          <a:prstGeom prst="rect">
            <a:avLst/>
          </a:prstGeom>
          <a:noFill/>
        </p:spPr>
        <p:txBody>
          <a:bodyPr wrap="square">
            <a:spAutoFit/>
          </a:bodyPr>
          <a:lstStyle/>
          <a:p>
            <a:pPr>
              <a:defRPr sz="1300">
                <a:solidFill>
                  <a:srgbClr val="555555"/>
                </a:solidFill>
              </a:defRPr>
            </a:pPr>
            <a:r>
              <a:rPr sz="975"/>
              <a:t>• Check config file path is correct</a:t>
            </a:r>
          </a:p>
          <a:p>
            <a:r>
              <a:rPr sz="1350"/>
              <a:t>• Verify JSON syntax is valid</a:t>
            </a:r>
          </a:p>
          <a:p>
            <a:r>
              <a:rPr sz="1350"/>
              <a:t>• Restart Claude Desktop completely</a:t>
            </a:r>
          </a:p>
        </p:txBody>
      </p:sp>
      <p:sp>
        <p:nvSpPr>
          <p:cNvPr id="8" name="Rounded Rectangle 7"/>
          <p:cNvSpPr/>
          <p:nvPr/>
        </p:nvSpPr>
        <p:spPr>
          <a:xfrm>
            <a:off x="473202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4937760" y="1165861"/>
            <a:ext cx="2226892" cy="276999"/>
          </a:xfrm>
          <a:prstGeom prst="rect">
            <a:avLst/>
          </a:prstGeom>
          <a:noFill/>
        </p:spPr>
        <p:txBody>
          <a:bodyPr wrap="none">
            <a:spAutoFit/>
          </a:bodyPr>
          <a:lstStyle/>
          <a:p>
            <a:pPr>
              <a:defRPr sz="1600" b="1">
                <a:solidFill>
                  <a:srgbClr val="E67E22"/>
                </a:solidFill>
              </a:defRPr>
            </a:pPr>
            <a:r>
              <a:rPr sz="1200"/>
              <a:t>⚠️  stdio: Command Not Found</a:t>
            </a:r>
          </a:p>
        </p:txBody>
      </p:sp>
      <p:sp>
        <p:nvSpPr>
          <p:cNvPr id="10" name="TextBox 9"/>
          <p:cNvSpPr txBox="1"/>
          <p:nvPr/>
        </p:nvSpPr>
        <p:spPr>
          <a:xfrm>
            <a:off x="5074920" y="1508760"/>
            <a:ext cx="3429000" cy="657872"/>
          </a:xfrm>
          <a:prstGeom prst="rect">
            <a:avLst/>
          </a:prstGeom>
          <a:noFill/>
        </p:spPr>
        <p:txBody>
          <a:bodyPr wrap="square">
            <a:spAutoFit/>
          </a:bodyPr>
          <a:lstStyle/>
          <a:p>
            <a:pPr>
              <a:defRPr sz="1300">
                <a:solidFill>
                  <a:srgbClr val="555555"/>
                </a:solidFill>
              </a:defRPr>
            </a:pPr>
            <a:r>
              <a:rPr sz="975"/>
              <a:t>• Use absolute path to server.js</a:t>
            </a:r>
          </a:p>
          <a:p>
            <a:r>
              <a:rPr sz="1350"/>
              <a:t>• Ensure Node.js is in system PATH</a:t>
            </a:r>
          </a:p>
          <a:p>
            <a:r>
              <a:rPr sz="1350"/>
              <a:t>• Check file permissions</a:t>
            </a:r>
          </a:p>
        </p:txBody>
      </p:sp>
      <p:sp>
        <p:nvSpPr>
          <p:cNvPr id="11" name="Rounded Rectangle 10"/>
          <p:cNvSpPr/>
          <p:nvPr/>
        </p:nvSpPr>
        <p:spPr>
          <a:xfrm>
            <a:off x="54864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754381" y="2811781"/>
            <a:ext cx="2021707" cy="276999"/>
          </a:xfrm>
          <a:prstGeom prst="rect">
            <a:avLst/>
          </a:prstGeom>
          <a:noFill/>
        </p:spPr>
        <p:txBody>
          <a:bodyPr wrap="none">
            <a:spAutoFit/>
          </a:bodyPr>
          <a:lstStyle/>
          <a:p>
            <a:pPr>
              <a:defRPr sz="1600" b="1">
                <a:solidFill>
                  <a:srgbClr val="E67E22"/>
                </a:solidFill>
              </a:defRPr>
            </a:pPr>
            <a:r>
              <a:rPr sz="1200"/>
              <a:t>🌐  HTTP: Connection Failed</a:t>
            </a:r>
          </a:p>
        </p:txBody>
      </p:sp>
      <p:sp>
        <p:nvSpPr>
          <p:cNvPr id="13" name="TextBox 12"/>
          <p:cNvSpPr txBox="1"/>
          <p:nvPr/>
        </p:nvSpPr>
        <p:spPr>
          <a:xfrm>
            <a:off x="891540" y="3154680"/>
            <a:ext cx="3429000" cy="657872"/>
          </a:xfrm>
          <a:prstGeom prst="rect">
            <a:avLst/>
          </a:prstGeom>
          <a:noFill/>
        </p:spPr>
        <p:txBody>
          <a:bodyPr wrap="square">
            <a:spAutoFit/>
          </a:bodyPr>
          <a:lstStyle/>
          <a:p>
            <a:pPr>
              <a:defRPr sz="1300">
                <a:solidFill>
                  <a:srgbClr val="555555"/>
                </a:solidFill>
              </a:defRPr>
            </a:pPr>
            <a:r>
              <a:rPr sz="975"/>
              <a:t>• Verify server is running (npm run start:http)</a:t>
            </a:r>
          </a:p>
          <a:p>
            <a:r>
              <a:rPr sz="1350"/>
              <a:t>• Check port 3000 is available</a:t>
            </a:r>
          </a:p>
          <a:p>
            <a:r>
              <a:rPr sz="1350"/>
              <a:t>• Confirm URL in config matches server</a:t>
            </a:r>
          </a:p>
        </p:txBody>
      </p:sp>
      <p:sp>
        <p:nvSpPr>
          <p:cNvPr id="14" name="Rounded Rectangle 13"/>
          <p:cNvSpPr/>
          <p:nvPr/>
        </p:nvSpPr>
        <p:spPr>
          <a:xfrm>
            <a:off x="473202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4937760" y="2811781"/>
            <a:ext cx="2250937" cy="276999"/>
          </a:xfrm>
          <a:prstGeom prst="rect">
            <a:avLst/>
          </a:prstGeom>
          <a:noFill/>
        </p:spPr>
        <p:txBody>
          <a:bodyPr wrap="none">
            <a:spAutoFit/>
          </a:bodyPr>
          <a:lstStyle/>
          <a:p>
            <a:pPr>
              <a:defRPr sz="1600" b="1">
                <a:solidFill>
                  <a:srgbClr val="E67E22"/>
                </a:solidFill>
              </a:defRPr>
            </a:pPr>
            <a:r>
              <a:rPr sz="1200"/>
              <a:t>🔧  Tool/Resource Not Working</a:t>
            </a:r>
          </a:p>
        </p:txBody>
      </p:sp>
      <p:sp>
        <p:nvSpPr>
          <p:cNvPr id="16" name="TextBox 15"/>
          <p:cNvSpPr txBox="1"/>
          <p:nvPr/>
        </p:nvSpPr>
        <p:spPr>
          <a:xfrm>
            <a:off x="5074920" y="3154680"/>
            <a:ext cx="3429000" cy="657872"/>
          </a:xfrm>
          <a:prstGeom prst="rect">
            <a:avLst/>
          </a:prstGeom>
          <a:noFill/>
        </p:spPr>
        <p:txBody>
          <a:bodyPr wrap="square">
            <a:spAutoFit/>
          </a:bodyPr>
          <a:lstStyle/>
          <a:p>
            <a:pPr>
              <a:defRPr sz="1300">
                <a:solidFill>
                  <a:srgbClr val="555555"/>
                </a:solidFill>
              </a:defRPr>
            </a:pPr>
            <a:r>
              <a:rPr sz="975"/>
              <a:t>• Check server logs for errors</a:t>
            </a:r>
          </a:p>
          <a:p>
            <a:r>
              <a:rPr sz="1350"/>
              <a:t>• Verify handler names match exactly</a:t>
            </a:r>
          </a:p>
          <a:p>
            <a:r>
              <a:rPr sz="1350"/>
              <a:t>• Test with simple prompts first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184706" cy="507831"/>
          </a:xfrm>
          <a:prstGeom prst="rect">
            <a:avLst/>
          </a:prstGeom>
          <a:noFill/>
        </p:spPr>
        <p:txBody>
          <a:bodyPr wrap="none">
            <a:spAutoFit/>
          </a:bodyPr>
          <a:lstStyle/>
          <a:p>
            <a:pPr algn="l">
              <a:defRPr sz="3600" b="1">
                <a:solidFill>
                  <a:srgbClr val="FFFFFF"/>
                </a:solidFill>
              </a:defRPr>
            </a:pPr>
            <a:r>
              <a:rPr sz="2700"/>
              <a:t>🎯 Next Steps: Level Up Your MCP Server</a:t>
            </a:r>
          </a:p>
        </p:txBody>
      </p:sp>
      <p:sp>
        <p:nvSpPr>
          <p:cNvPr id="5" name="Rounded Rectangle 4"/>
          <p:cNvSpPr/>
          <p:nvPr/>
        </p:nvSpPr>
        <p:spPr>
          <a:xfrm>
            <a:off x="548640"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94832" y="1371600"/>
            <a:ext cx="713657" cy="553998"/>
          </a:xfrm>
          <a:prstGeom prst="rect">
            <a:avLst/>
          </a:prstGeom>
          <a:noFill/>
        </p:spPr>
        <p:txBody>
          <a:bodyPr wrap="none">
            <a:spAutoFit/>
          </a:bodyPr>
          <a:lstStyle/>
          <a:p>
            <a:pPr algn="ctr">
              <a:defRPr sz="4000"/>
            </a:pPr>
            <a:r>
              <a:rPr sz="3000"/>
              <a:t>🗄️</a:t>
            </a:r>
          </a:p>
        </p:txBody>
      </p:sp>
      <p:sp>
        <p:nvSpPr>
          <p:cNvPr id="7" name="TextBox 6"/>
          <p:cNvSpPr txBox="1"/>
          <p:nvPr/>
        </p:nvSpPr>
        <p:spPr>
          <a:xfrm>
            <a:off x="1247969" y="1783081"/>
            <a:ext cx="1207383" cy="276999"/>
          </a:xfrm>
          <a:prstGeom prst="rect">
            <a:avLst/>
          </a:prstGeom>
          <a:noFill/>
        </p:spPr>
        <p:txBody>
          <a:bodyPr wrap="none">
            <a:spAutoFit/>
          </a:bodyPr>
          <a:lstStyle/>
          <a:p>
            <a:pPr algn="ctr">
              <a:defRPr sz="1600" b="1">
                <a:solidFill>
                  <a:srgbClr val="667EEA"/>
                </a:solidFill>
              </a:defRPr>
            </a:pPr>
            <a:r>
              <a:rPr sz="1200"/>
              <a:t>Add More Tools</a:t>
            </a:r>
          </a:p>
        </p:txBody>
      </p:sp>
      <p:sp>
        <p:nvSpPr>
          <p:cNvPr id="8" name="TextBox 7"/>
          <p:cNvSpPr txBox="1"/>
          <p:nvPr/>
        </p:nvSpPr>
        <p:spPr>
          <a:xfrm>
            <a:off x="754380" y="2125980"/>
            <a:ext cx="2194560" cy="242374"/>
          </a:xfrm>
          <a:prstGeom prst="rect">
            <a:avLst/>
          </a:prstGeom>
          <a:noFill/>
        </p:spPr>
        <p:txBody>
          <a:bodyPr wrap="square">
            <a:spAutoFit/>
          </a:bodyPr>
          <a:lstStyle/>
          <a:p>
            <a:pPr algn="ctr">
              <a:defRPr sz="1300">
                <a:solidFill>
                  <a:srgbClr val="555555"/>
                </a:solidFill>
              </a:defRPr>
            </a:pPr>
            <a:r>
              <a:rPr sz="975"/>
              <a:t>File operations, API calls, calculations</a:t>
            </a:r>
          </a:p>
        </p:txBody>
      </p:sp>
      <p:sp>
        <p:nvSpPr>
          <p:cNvPr id="9" name="Rounded Rectangle 8"/>
          <p:cNvSpPr/>
          <p:nvPr/>
        </p:nvSpPr>
        <p:spPr>
          <a:xfrm>
            <a:off x="336041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06611" y="1371600"/>
            <a:ext cx="713657" cy="553998"/>
          </a:xfrm>
          <a:prstGeom prst="rect">
            <a:avLst/>
          </a:prstGeom>
          <a:noFill/>
        </p:spPr>
        <p:txBody>
          <a:bodyPr wrap="none">
            <a:spAutoFit/>
          </a:bodyPr>
          <a:lstStyle/>
          <a:p>
            <a:pPr algn="ctr">
              <a:defRPr sz="4000"/>
            </a:pPr>
            <a:r>
              <a:rPr sz="3000"/>
              <a:t>📚</a:t>
            </a:r>
          </a:p>
        </p:txBody>
      </p:sp>
      <p:sp>
        <p:nvSpPr>
          <p:cNvPr id="11" name="TextBox 10"/>
          <p:cNvSpPr txBox="1"/>
          <p:nvPr/>
        </p:nvSpPr>
        <p:spPr>
          <a:xfrm>
            <a:off x="4054939" y="1783081"/>
            <a:ext cx="1217000" cy="276999"/>
          </a:xfrm>
          <a:prstGeom prst="rect">
            <a:avLst/>
          </a:prstGeom>
          <a:noFill/>
        </p:spPr>
        <p:txBody>
          <a:bodyPr wrap="none">
            <a:spAutoFit/>
          </a:bodyPr>
          <a:lstStyle/>
          <a:p>
            <a:pPr algn="ctr">
              <a:defRPr sz="1600" b="1">
                <a:solidFill>
                  <a:srgbClr val="667EEA"/>
                </a:solidFill>
              </a:defRPr>
            </a:pPr>
            <a:r>
              <a:rPr sz="1200"/>
              <a:t>More Resources</a:t>
            </a:r>
          </a:p>
        </p:txBody>
      </p:sp>
      <p:sp>
        <p:nvSpPr>
          <p:cNvPr id="12" name="TextBox 11"/>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Multiple files, database queries, external data</a:t>
            </a:r>
          </a:p>
        </p:txBody>
      </p:sp>
      <p:sp>
        <p:nvSpPr>
          <p:cNvPr id="13" name="Rounded Rectangle 12"/>
          <p:cNvSpPr/>
          <p:nvPr/>
        </p:nvSpPr>
        <p:spPr>
          <a:xfrm>
            <a:off x="617219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18390" y="1371600"/>
            <a:ext cx="713657" cy="553998"/>
          </a:xfrm>
          <a:prstGeom prst="rect">
            <a:avLst/>
          </a:prstGeom>
          <a:noFill/>
        </p:spPr>
        <p:txBody>
          <a:bodyPr wrap="none">
            <a:spAutoFit/>
          </a:bodyPr>
          <a:lstStyle/>
          <a:p>
            <a:pPr algn="ctr">
              <a:defRPr sz="4000"/>
            </a:pPr>
            <a:r>
              <a:rPr sz="3000"/>
              <a:t>🔐</a:t>
            </a:r>
          </a:p>
        </p:txBody>
      </p:sp>
      <p:sp>
        <p:nvSpPr>
          <p:cNvPr id="15" name="TextBox 14"/>
          <p:cNvSpPr txBox="1"/>
          <p:nvPr/>
        </p:nvSpPr>
        <p:spPr>
          <a:xfrm>
            <a:off x="6754508" y="1783081"/>
            <a:ext cx="1441421" cy="276999"/>
          </a:xfrm>
          <a:prstGeom prst="rect">
            <a:avLst/>
          </a:prstGeom>
          <a:noFill/>
        </p:spPr>
        <p:txBody>
          <a:bodyPr wrap="none">
            <a:spAutoFit/>
          </a:bodyPr>
          <a:lstStyle/>
          <a:p>
            <a:pPr algn="ctr">
              <a:defRPr sz="1600" b="1">
                <a:solidFill>
                  <a:srgbClr val="667EEA"/>
                </a:solidFill>
              </a:defRPr>
            </a:pPr>
            <a:r>
              <a:rPr sz="1200"/>
              <a:t>Add Authentication</a:t>
            </a:r>
          </a:p>
        </p:txBody>
      </p:sp>
      <p:sp>
        <p:nvSpPr>
          <p:cNvPr id="16" name="TextBox 15"/>
          <p:cNvSpPr txBox="1"/>
          <p:nvPr/>
        </p:nvSpPr>
        <p:spPr>
          <a:xfrm>
            <a:off x="6377939" y="2125980"/>
            <a:ext cx="2194560" cy="242374"/>
          </a:xfrm>
          <a:prstGeom prst="rect">
            <a:avLst/>
          </a:prstGeom>
          <a:noFill/>
        </p:spPr>
        <p:txBody>
          <a:bodyPr wrap="square">
            <a:spAutoFit/>
          </a:bodyPr>
          <a:lstStyle/>
          <a:p>
            <a:pPr algn="ctr">
              <a:defRPr sz="1300">
                <a:solidFill>
                  <a:srgbClr val="555555"/>
                </a:solidFill>
              </a:defRPr>
            </a:pPr>
            <a:r>
              <a:rPr sz="975"/>
              <a:t>API keys, OAuth, user validation</a:t>
            </a:r>
          </a:p>
        </p:txBody>
      </p:sp>
      <p:sp>
        <p:nvSpPr>
          <p:cNvPr id="17" name="Rounded Rectangle 16"/>
          <p:cNvSpPr/>
          <p:nvPr/>
        </p:nvSpPr>
        <p:spPr>
          <a:xfrm>
            <a:off x="548640"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494832" y="3086100"/>
            <a:ext cx="713657" cy="553998"/>
          </a:xfrm>
          <a:prstGeom prst="rect">
            <a:avLst/>
          </a:prstGeom>
          <a:noFill/>
        </p:spPr>
        <p:txBody>
          <a:bodyPr wrap="none">
            <a:spAutoFit/>
          </a:bodyPr>
          <a:lstStyle/>
          <a:p>
            <a:pPr algn="ctr">
              <a:defRPr sz="4000"/>
            </a:pPr>
            <a:r>
              <a:rPr sz="3000"/>
              <a:t>⚡</a:t>
            </a:r>
          </a:p>
        </p:txBody>
      </p:sp>
      <p:sp>
        <p:nvSpPr>
          <p:cNvPr id="19" name="TextBox 18"/>
          <p:cNvSpPr txBox="1"/>
          <p:nvPr/>
        </p:nvSpPr>
        <p:spPr>
          <a:xfrm>
            <a:off x="1293655" y="3497581"/>
            <a:ext cx="1116011" cy="276999"/>
          </a:xfrm>
          <a:prstGeom prst="rect">
            <a:avLst/>
          </a:prstGeom>
          <a:noFill/>
        </p:spPr>
        <p:txBody>
          <a:bodyPr wrap="none">
            <a:spAutoFit/>
          </a:bodyPr>
          <a:lstStyle/>
          <a:p>
            <a:pPr algn="ctr">
              <a:defRPr sz="1600" b="1">
                <a:solidFill>
                  <a:srgbClr val="667EEA"/>
                </a:solidFill>
              </a:defRPr>
            </a:pPr>
            <a:r>
              <a:rPr sz="1200"/>
              <a:t>Error Handling</a:t>
            </a:r>
          </a:p>
        </p:txBody>
      </p:sp>
      <p:sp>
        <p:nvSpPr>
          <p:cNvPr id="20" name="TextBox 19"/>
          <p:cNvSpPr txBox="1"/>
          <p:nvPr/>
        </p:nvSpPr>
        <p:spPr>
          <a:xfrm>
            <a:off x="754380" y="3840480"/>
            <a:ext cx="2194560" cy="392415"/>
          </a:xfrm>
          <a:prstGeom prst="rect">
            <a:avLst/>
          </a:prstGeom>
          <a:noFill/>
        </p:spPr>
        <p:txBody>
          <a:bodyPr wrap="square">
            <a:spAutoFit/>
          </a:bodyPr>
          <a:lstStyle/>
          <a:p>
            <a:pPr algn="ctr">
              <a:defRPr sz="1300">
                <a:solidFill>
                  <a:srgbClr val="555555"/>
                </a:solidFill>
              </a:defRPr>
            </a:pPr>
            <a:r>
              <a:rPr sz="975"/>
              <a:t>Robust try-catch, logging, user-friendly errors</a:t>
            </a:r>
          </a:p>
        </p:txBody>
      </p:sp>
      <p:sp>
        <p:nvSpPr>
          <p:cNvPr id="21" name="Rounded Rectangle 20"/>
          <p:cNvSpPr/>
          <p:nvPr/>
        </p:nvSpPr>
        <p:spPr>
          <a:xfrm>
            <a:off x="336041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06611" y="3086100"/>
            <a:ext cx="713657" cy="553998"/>
          </a:xfrm>
          <a:prstGeom prst="rect">
            <a:avLst/>
          </a:prstGeom>
          <a:noFill/>
        </p:spPr>
        <p:txBody>
          <a:bodyPr wrap="none">
            <a:spAutoFit/>
          </a:bodyPr>
          <a:lstStyle/>
          <a:p>
            <a:pPr algn="ctr">
              <a:defRPr sz="4000"/>
            </a:pPr>
            <a:r>
              <a:rPr sz="3000"/>
              <a:t>📦</a:t>
            </a:r>
          </a:p>
        </p:txBody>
      </p:sp>
      <p:sp>
        <p:nvSpPr>
          <p:cNvPr id="23" name="TextBox 22"/>
          <p:cNvSpPr txBox="1"/>
          <p:nvPr/>
        </p:nvSpPr>
        <p:spPr>
          <a:xfrm>
            <a:off x="4043847" y="3497581"/>
            <a:ext cx="1239185" cy="276999"/>
          </a:xfrm>
          <a:prstGeom prst="rect">
            <a:avLst/>
          </a:prstGeom>
          <a:noFill/>
        </p:spPr>
        <p:txBody>
          <a:bodyPr wrap="none">
            <a:spAutoFit/>
          </a:bodyPr>
          <a:lstStyle/>
          <a:p>
            <a:pPr algn="ctr">
              <a:defRPr sz="1600" b="1">
                <a:solidFill>
                  <a:srgbClr val="667EEA"/>
                </a:solidFill>
              </a:defRPr>
            </a:pPr>
            <a:r>
              <a:rPr sz="1200"/>
              <a:t>Package &amp; Share</a:t>
            </a:r>
          </a:p>
        </p:txBody>
      </p:sp>
      <p:sp>
        <p:nvSpPr>
          <p:cNvPr id="24" name="TextBox 23"/>
          <p:cNvSpPr txBox="1"/>
          <p:nvPr/>
        </p:nvSpPr>
        <p:spPr>
          <a:xfrm>
            <a:off x="3566159" y="3840480"/>
            <a:ext cx="2194560" cy="392415"/>
          </a:xfrm>
          <a:prstGeom prst="rect">
            <a:avLst/>
          </a:prstGeom>
          <a:noFill/>
        </p:spPr>
        <p:txBody>
          <a:bodyPr wrap="square">
            <a:spAutoFit/>
          </a:bodyPr>
          <a:lstStyle/>
          <a:p>
            <a:pPr algn="ctr">
              <a:defRPr sz="1300">
                <a:solidFill>
                  <a:srgbClr val="555555"/>
                </a:solidFill>
              </a:defRPr>
            </a:pPr>
            <a:r>
              <a:rPr sz="975"/>
              <a:t>Publish to npm, share with team, document usage</a:t>
            </a:r>
          </a:p>
        </p:txBody>
      </p:sp>
      <p:sp>
        <p:nvSpPr>
          <p:cNvPr id="25" name="Rounded Rectangle 24"/>
          <p:cNvSpPr/>
          <p:nvPr/>
        </p:nvSpPr>
        <p:spPr>
          <a:xfrm>
            <a:off x="617219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18390" y="3086100"/>
            <a:ext cx="713657" cy="553998"/>
          </a:xfrm>
          <a:prstGeom prst="rect">
            <a:avLst/>
          </a:prstGeom>
          <a:noFill/>
        </p:spPr>
        <p:txBody>
          <a:bodyPr wrap="none">
            <a:spAutoFit/>
          </a:bodyPr>
          <a:lstStyle/>
          <a:p>
            <a:pPr algn="ctr">
              <a:defRPr sz="4000"/>
            </a:pPr>
            <a:r>
              <a:rPr sz="3000"/>
              <a:t>☁️</a:t>
            </a:r>
          </a:p>
        </p:txBody>
      </p:sp>
      <p:sp>
        <p:nvSpPr>
          <p:cNvPr id="27" name="TextBox 26"/>
          <p:cNvSpPr txBox="1"/>
          <p:nvPr/>
        </p:nvSpPr>
        <p:spPr>
          <a:xfrm>
            <a:off x="6868322" y="3497581"/>
            <a:ext cx="1213794" cy="276999"/>
          </a:xfrm>
          <a:prstGeom prst="rect">
            <a:avLst/>
          </a:prstGeom>
          <a:noFill/>
        </p:spPr>
        <p:txBody>
          <a:bodyPr wrap="none">
            <a:spAutoFit/>
          </a:bodyPr>
          <a:lstStyle/>
          <a:p>
            <a:pPr algn="ctr">
              <a:defRPr sz="1600" b="1">
                <a:solidFill>
                  <a:srgbClr val="667EEA"/>
                </a:solidFill>
              </a:defRPr>
            </a:pPr>
            <a:r>
              <a:rPr sz="1200"/>
              <a:t>Deploy to Cloud</a:t>
            </a:r>
          </a:p>
        </p:txBody>
      </p:sp>
      <p:sp>
        <p:nvSpPr>
          <p:cNvPr id="28" name="TextBox 27"/>
          <p:cNvSpPr txBox="1"/>
          <p:nvPr/>
        </p:nvSpPr>
        <p:spPr>
          <a:xfrm>
            <a:off x="6377939" y="3840480"/>
            <a:ext cx="2194560" cy="392415"/>
          </a:xfrm>
          <a:prstGeom prst="rect">
            <a:avLst/>
          </a:prstGeom>
          <a:noFill/>
        </p:spPr>
        <p:txBody>
          <a:bodyPr wrap="square">
            <a:spAutoFit/>
          </a:bodyPr>
          <a:lstStyle/>
          <a:p>
            <a:pPr algn="ctr">
              <a:defRPr sz="1300">
                <a:solidFill>
                  <a:srgbClr val="555555"/>
                </a:solidFill>
              </a:defRPr>
            </a:pPr>
            <a:r>
              <a:rPr sz="975"/>
              <a:t>Railway, Vercel, AWS for production HTTP access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945585" cy="507831"/>
          </a:xfrm>
          <a:prstGeom prst="rect">
            <a:avLst/>
          </a:prstGeom>
          <a:noFill/>
        </p:spPr>
        <p:txBody>
          <a:bodyPr wrap="none">
            <a:spAutoFit/>
          </a:bodyPr>
          <a:lstStyle/>
          <a:p>
            <a:pPr algn="l">
              <a:defRPr sz="3600" b="1">
                <a:solidFill>
                  <a:srgbClr val="FFFFFF"/>
                </a:solidFill>
              </a:defRPr>
            </a:pPr>
            <a:r>
              <a:rPr sz="2700"/>
              <a:t>📚 Resources &amp; Quick Reference</a:t>
            </a:r>
          </a:p>
        </p:txBody>
      </p:sp>
      <p:sp>
        <p:nvSpPr>
          <p:cNvPr id="5" name="Rounded Rectangle 4"/>
          <p:cNvSpPr/>
          <p:nvPr/>
        </p:nvSpPr>
        <p:spPr>
          <a:xfrm>
            <a:off x="685800" y="1028700"/>
            <a:ext cx="3977640" cy="17145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891541" y="1165860"/>
            <a:ext cx="1907895" cy="323165"/>
          </a:xfrm>
          <a:prstGeom prst="rect">
            <a:avLst/>
          </a:prstGeom>
          <a:noFill/>
        </p:spPr>
        <p:txBody>
          <a:bodyPr wrap="none">
            <a:spAutoFit/>
          </a:bodyPr>
          <a:lstStyle/>
          <a:p>
            <a:pPr>
              <a:defRPr sz="2000" b="1">
                <a:solidFill>
                  <a:srgbClr val="667EEA"/>
                </a:solidFill>
              </a:defRPr>
            </a:pPr>
            <a:r>
              <a:rPr sz="1500"/>
              <a:t>🔗 Official Resources</a:t>
            </a:r>
          </a:p>
        </p:txBody>
      </p:sp>
      <p:sp>
        <p:nvSpPr>
          <p:cNvPr id="7" name="TextBox 6"/>
          <p:cNvSpPr txBox="1"/>
          <p:nvPr/>
        </p:nvSpPr>
        <p:spPr>
          <a:xfrm>
            <a:off x="1028700" y="1508760"/>
            <a:ext cx="3291840" cy="1708160"/>
          </a:xfrm>
          <a:prstGeom prst="rect">
            <a:avLst/>
          </a:prstGeom>
          <a:noFill/>
        </p:spPr>
        <p:txBody>
          <a:bodyPr wrap="square">
            <a:spAutoFit/>
          </a:bodyPr>
          <a:lstStyle/>
          <a:p>
            <a:pPr>
              <a:defRPr sz="1400">
                <a:solidFill>
                  <a:srgbClr val="555555"/>
                </a:solidFill>
              </a:defRPr>
            </a:pPr>
            <a:r>
              <a:rPr sz="1050"/>
              <a:t>• MCP Documentation</a:t>
            </a:r>
          </a:p>
          <a:p>
            <a:r>
              <a:rPr sz="1350"/>
              <a:t>  modelcontextprotocol.io</a:t>
            </a:r>
          </a:p>
          <a:p>
            <a:endParaRPr sz="1350"/>
          </a:p>
          <a:p>
            <a:r>
              <a:rPr sz="1350"/>
              <a:t>• SDK on GitHub</a:t>
            </a:r>
          </a:p>
          <a:p>
            <a:r>
              <a:rPr sz="1350"/>
              <a:t>  github.com/modelcontextprotocol</a:t>
            </a:r>
          </a:p>
          <a:p>
            <a:endParaRPr sz="1350"/>
          </a:p>
          <a:p>
            <a:r>
              <a:rPr sz="1350"/>
              <a:t>• Example Servers</a:t>
            </a:r>
          </a:p>
          <a:p>
            <a:r>
              <a:rPr sz="1350"/>
              <a:t>  github.com/modelcontextprotocol/servers</a:t>
            </a:r>
          </a:p>
        </p:txBody>
      </p:sp>
      <p:sp>
        <p:nvSpPr>
          <p:cNvPr id="8" name="Rounded Rectangle 7"/>
          <p:cNvSpPr/>
          <p:nvPr/>
        </p:nvSpPr>
        <p:spPr>
          <a:xfrm>
            <a:off x="4937760" y="1028700"/>
            <a:ext cx="3977640" cy="17145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5143501" y="1165860"/>
            <a:ext cx="1882247" cy="323165"/>
          </a:xfrm>
          <a:prstGeom prst="rect">
            <a:avLst/>
          </a:prstGeom>
          <a:noFill/>
        </p:spPr>
        <p:txBody>
          <a:bodyPr wrap="none">
            <a:spAutoFit/>
          </a:bodyPr>
          <a:lstStyle/>
          <a:p>
            <a:pPr>
              <a:defRPr sz="2000" b="1">
                <a:solidFill>
                  <a:srgbClr val="2ECC71"/>
                </a:solidFill>
              </a:defRPr>
            </a:pPr>
            <a:r>
              <a:rPr sz="1500"/>
              <a:t>⚡ Quick Commands</a:t>
            </a:r>
          </a:p>
        </p:txBody>
      </p:sp>
      <p:sp>
        <p:nvSpPr>
          <p:cNvPr id="10" name="TextBox 9"/>
          <p:cNvSpPr txBox="1"/>
          <p:nvPr/>
        </p:nvSpPr>
        <p:spPr>
          <a:xfrm>
            <a:off x="5280660" y="1508760"/>
            <a:ext cx="3291840" cy="1696618"/>
          </a:xfrm>
          <a:prstGeom prst="rect">
            <a:avLst/>
          </a:prstGeom>
          <a:noFill/>
        </p:spPr>
        <p:txBody>
          <a:bodyPr wrap="square">
            <a:spAutoFit/>
          </a:bodyPr>
          <a:lstStyle/>
          <a:p>
            <a:pPr>
              <a:defRPr sz="1300">
                <a:solidFill>
                  <a:srgbClr val="555555"/>
                </a:solidFill>
                <a:latin typeface="Consolas"/>
              </a:defRPr>
            </a:pPr>
            <a:r>
              <a:rPr sz="975"/>
              <a:t># Run stdio (local)</a:t>
            </a:r>
          </a:p>
          <a:p>
            <a:r>
              <a:rPr sz="1350"/>
              <a:t>npm start</a:t>
            </a:r>
          </a:p>
          <a:p>
            <a:endParaRPr sz="1350"/>
          </a:p>
          <a:p>
            <a:r>
              <a:rPr sz="1350"/>
              <a:t># Run HTTP (network)</a:t>
            </a:r>
          </a:p>
          <a:p>
            <a:r>
              <a:rPr sz="1350"/>
              <a:t>npm run start:http</a:t>
            </a:r>
          </a:p>
          <a:p>
            <a:endParaRPr sz="1350"/>
          </a:p>
          <a:p>
            <a:r>
              <a:rPr sz="1350"/>
              <a:t># Development mode</a:t>
            </a:r>
          </a:p>
          <a:p>
            <a:r>
              <a:rPr sz="1350"/>
              <a:t>npm run dev</a:t>
            </a:r>
          </a:p>
        </p:txBody>
      </p:sp>
      <p:sp>
        <p:nvSpPr>
          <p:cNvPr id="11" name="Rounded Rectangle 10"/>
          <p:cNvSpPr/>
          <p:nvPr/>
        </p:nvSpPr>
        <p:spPr>
          <a:xfrm>
            <a:off x="685800" y="2948940"/>
            <a:ext cx="8229600" cy="13716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2890461" y="3086100"/>
            <a:ext cx="3820278" cy="461665"/>
          </a:xfrm>
          <a:prstGeom prst="rect">
            <a:avLst/>
          </a:prstGeom>
          <a:noFill/>
        </p:spPr>
        <p:txBody>
          <a:bodyPr wrap="none">
            <a:spAutoFit/>
          </a:bodyPr>
          <a:lstStyle/>
          <a:p>
            <a:pPr algn="ctr">
              <a:defRPr sz="2400" b="1">
                <a:solidFill>
                  <a:srgbClr val="FFFFFF"/>
                </a:solidFill>
              </a:defRPr>
            </a:pPr>
            <a:r>
              <a:t>✅ What You've Built Today</a:t>
            </a:r>
          </a:p>
        </p:txBody>
      </p:sp>
      <p:sp>
        <p:nvSpPr>
          <p:cNvPr id="13" name="TextBox 12"/>
          <p:cNvSpPr txBox="1"/>
          <p:nvPr/>
        </p:nvSpPr>
        <p:spPr>
          <a:xfrm>
            <a:off x="1371600" y="3429001"/>
            <a:ext cx="6858000" cy="715581"/>
          </a:xfrm>
          <a:prstGeom prst="rect">
            <a:avLst/>
          </a:prstGeom>
          <a:noFill/>
        </p:spPr>
        <p:txBody>
          <a:bodyPr wrap="square">
            <a:spAutoFit/>
          </a:bodyPr>
          <a:lstStyle/>
          <a:p>
            <a:pPr algn="ctr">
              <a:defRPr sz="1800">
                <a:solidFill>
                  <a:srgbClr val="FFFFFF"/>
                </a:solidFill>
              </a:defRPr>
            </a:pPr>
            <a:r>
              <a:rPr sz="1350"/>
              <a:t>A complete MCP server with dual transport support (stdio for local dev, HTTP for network access), one working tool (echo), one resource (greeting), and full Claude Desktop integration. You're now ready to build production MCP servers!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1" y="102871"/>
            <a:ext cx="184731" cy="507831"/>
          </a:xfrm>
          <a:prstGeom prst="rect">
            <a:avLst/>
          </a:prstGeom>
          <a:noFill/>
        </p:spPr>
        <p:txBody>
          <a:bodyPr wrap="none">
            <a:spAutoFit/>
          </a:bodyPr>
          <a:lstStyle/>
          <a:p>
            <a:pPr algn="l">
              <a:defRPr sz="3600" b="1">
                <a:solidFill>
                  <a:srgbClr val="FFFFFF"/>
                </a:solidFill>
              </a:defRPr>
            </a:pPr>
            <a:endParaRPr sz="2700"/>
          </a:p>
        </p:txBody>
      </p:sp>
      <p:sp>
        <p:nvSpPr>
          <p:cNvPr id="5" name="TextBox 4"/>
          <p:cNvSpPr txBox="1"/>
          <p:nvPr/>
        </p:nvSpPr>
        <p:spPr>
          <a:xfrm>
            <a:off x="1998905" y="1371600"/>
            <a:ext cx="5145961" cy="2031325"/>
          </a:xfrm>
          <a:prstGeom prst="rect">
            <a:avLst/>
          </a:prstGeom>
          <a:noFill/>
        </p:spPr>
        <p:txBody>
          <a:bodyPr wrap="none">
            <a:spAutoFit/>
          </a:bodyPr>
          <a:lstStyle/>
          <a:p>
            <a:pPr algn="ctr">
              <a:defRPr sz="6000" b="1">
                <a:solidFill>
                  <a:srgbClr val="667EEA"/>
                </a:solidFill>
              </a:defRPr>
            </a:pPr>
            <a:r>
              <a:rPr sz="4500"/>
              <a:t>🎉 Congratulations!</a:t>
            </a:r>
          </a:p>
          <a:p>
            <a:br>
              <a:rPr sz="1350"/>
            </a:br>
            <a:r>
              <a:rPr sz="1350"/>
              <a:t>You've Built Your First MCP Server</a:t>
            </a:r>
          </a:p>
          <a:p>
            <a:br>
              <a:rPr sz="1350"/>
            </a:br>
            <a:br>
              <a:rPr sz="1350"/>
            </a:br>
            <a:r>
              <a:rPr sz="1350"/>
              <a:t>TechTrainerTim.com | Microsoft MVP</a:t>
            </a:r>
            <a:br>
              <a:rPr sz="1350"/>
            </a:br>
            <a:r>
              <a:rPr sz="1350"/>
              <a:t>O'Reilly Learning Platform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8A78-09F4-F792-B5D6-0FF41CDD41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13BB7F-B02E-C2AF-9292-EA6252CF9F6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A0B7157C-FD16-17CB-BFA8-9680440D24D2}"/>
              </a:ext>
            </a:extLst>
          </p:cNvPr>
          <p:cNvSpPr txBox="1"/>
          <p:nvPr/>
        </p:nvSpPr>
        <p:spPr>
          <a:xfrm>
            <a:off x="1461900" y="1714500"/>
            <a:ext cx="6219972" cy="715581"/>
          </a:xfrm>
          <a:prstGeom prst="rect">
            <a:avLst/>
          </a:prstGeom>
          <a:noFill/>
        </p:spPr>
        <p:txBody>
          <a:bodyPr wrap="none">
            <a:spAutoFit/>
          </a:bodyPr>
          <a:lstStyle/>
          <a:p>
            <a:pPr algn="ctr">
              <a:defRPr sz="5400" b="1">
                <a:solidFill>
                  <a:srgbClr val="FFFFFF"/>
                </a:solidFill>
              </a:defRPr>
            </a:pPr>
            <a:r>
              <a:rPr sz="4050"/>
              <a:t>🧠 AI Memory Architecture</a:t>
            </a:r>
          </a:p>
        </p:txBody>
      </p:sp>
      <p:sp>
        <p:nvSpPr>
          <p:cNvPr id="4" name="TextBox 3">
            <a:extLst>
              <a:ext uri="{FF2B5EF4-FFF2-40B4-BE49-F238E27FC236}">
                <a16:creationId xmlns:a16="http://schemas.microsoft.com/office/drawing/2014/main" id="{8171AFC5-2DE1-61CF-9E40-8FB0B289C47A}"/>
              </a:ext>
            </a:extLst>
          </p:cNvPr>
          <p:cNvSpPr txBox="1"/>
          <p:nvPr/>
        </p:nvSpPr>
        <p:spPr>
          <a:xfrm>
            <a:off x="2464579" y="2880360"/>
            <a:ext cx="4214616" cy="415498"/>
          </a:xfrm>
          <a:prstGeom prst="rect">
            <a:avLst/>
          </a:prstGeom>
          <a:noFill/>
        </p:spPr>
        <p:txBody>
          <a:bodyPr wrap="none">
            <a:spAutoFit/>
          </a:bodyPr>
          <a:lstStyle/>
          <a:p>
            <a:pPr algn="ctr">
              <a:defRPr sz="2800">
                <a:solidFill>
                  <a:srgbClr val="FFFFFF"/>
                </a:solidFill>
              </a:defRPr>
            </a:pPr>
            <a:r>
              <a:rPr sz="2100"/>
              <a:t>Building Production Context Systems</a:t>
            </a:r>
          </a:p>
        </p:txBody>
      </p:sp>
      <p:sp>
        <p:nvSpPr>
          <p:cNvPr id="5" name="TextBox 4">
            <a:extLst>
              <a:ext uri="{FF2B5EF4-FFF2-40B4-BE49-F238E27FC236}">
                <a16:creationId xmlns:a16="http://schemas.microsoft.com/office/drawing/2014/main" id="{C94817A6-DCEE-1A84-7C97-DC817BE74959}"/>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622268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D6C1C-14AE-B5AF-974F-211215D7A1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1FCBA1-8F5E-313C-DE17-4217BDAB181C}"/>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412E748-2A83-6F86-2503-FE5AE178C70A}"/>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F4B762AA-AF41-D2BE-C73B-5F90DDD98EB1}"/>
              </a:ext>
            </a:extLst>
          </p:cNvPr>
          <p:cNvSpPr txBox="1"/>
          <p:nvPr/>
        </p:nvSpPr>
        <p:spPr>
          <a:xfrm>
            <a:off x="342901" y="102871"/>
            <a:ext cx="5251759" cy="507831"/>
          </a:xfrm>
          <a:prstGeom prst="rect">
            <a:avLst/>
          </a:prstGeom>
          <a:noFill/>
        </p:spPr>
        <p:txBody>
          <a:bodyPr wrap="none">
            <a:spAutoFit/>
          </a:bodyPr>
          <a:lstStyle/>
          <a:p>
            <a:pPr algn="l">
              <a:defRPr sz="3600" b="1">
                <a:solidFill>
                  <a:srgbClr val="FFFFFF"/>
                </a:solidFill>
              </a:defRPr>
            </a:pPr>
            <a:r>
              <a:rPr sz="2700"/>
              <a:t>Three Types of AI Memory Systems</a:t>
            </a:r>
          </a:p>
        </p:txBody>
      </p:sp>
      <p:sp>
        <p:nvSpPr>
          <p:cNvPr id="5" name="Rounded Rectangle 4">
            <a:extLst>
              <a:ext uri="{FF2B5EF4-FFF2-40B4-BE49-F238E27FC236}">
                <a16:creationId xmlns:a16="http://schemas.microsoft.com/office/drawing/2014/main" id="{9DF0352F-CCCD-3B66-D951-AA3605275E28}"/>
              </a:ext>
            </a:extLst>
          </p:cNvPr>
          <p:cNvSpPr/>
          <p:nvPr/>
        </p:nvSpPr>
        <p:spPr>
          <a:xfrm>
            <a:off x="548640" y="1028700"/>
            <a:ext cx="2606040" cy="34290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8A96579D-9E9E-AFC4-C3BC-E561D41F1E2A}"/>
              </a:ext>
            </a:extLst>
          </p:cNvPr>
          <p:cNvSpPr txBox="1"/>
          <p:nvPr/>
        </p:nvSpPr>
        <p:spPr>
          <a:xfrm>
            <a:off x="1442734" y="1165861"/>
            <a:ext cx="817853" cy="646331"/>
          </a:xfrm>
          <a:prstGeom prst="rect">
            <a:avLst/>
          </a:prstGeom>
          <a:noFill/>
        </p:spPr>
        <p:txBody>
          <a:bodyPr wrap="none">
            <a:spAutoFit/>
          </a:bodyPr>
          <a:lstStyle/>
          <a:p>
            <a:pPr algn="ctr">
              <a:defRPr sz="4800"/>
            </a:pPr>
            <a:r>
              <a:rPr sz="3600"/>
              <a:t>📚</a:t>
            </a:r>
          </a:p>
        </p:txBody>
      </p:sp>
      <p:sp>
        <p:nvSpPr>
          <p:cNvPr id="7" name="TextBox 6">
            <a:extLst>
              <a:ext uri="{FF2B5EF4-FFF2-40B4-BE49-F238E27FC236}">
                <a16:creationId xmlns:a16="http://schemas.microsoft.com/office/drawing/2014/main" id="{F289574E-B1CA-43B9-80D1-E3D7B36AF14D}"/>
              </a:ext>
            </a:extLst>
          </p:cNvPr>
          <p:cNvSpPr txBox="1"/>
          <p:nvPr/>
        </p:nvSpPr>
        <p:spPr>
          <a:xfrm>
            <a:off x="1067631" y="1577340"/>
            <a:ext cx="1568058" cy="323165"/>
          </a:xfrm>
          <a:prstGeom prst="rect">
            <a:avLst/>
          </a:prstGeom>
          <a:noFill/>
        </p:spPr>
        <p:txBody>
          <a:bodyPr wrap="none">
            <a:spAutoFit/>
          </a:bodyPr>
          <a:lstStyle/>
          <a:p>
            <a:pPr algn="ctr">
              <a:defRPr sz="2000" b="1">
                <a:solidFill>
                  <a:srgbClr val="3498DB"/>
                </a:solidFill>
              </a:defRPr>
            </a:pPr>
            <a:r>
              <a:rPr sz="1500"/>
              <a:t>Episodic Memory</a:t>
            </a:r>
          </a:p>
        </p:txBody>
      </p:sp>
      <p:sp>
        <p:nvSpPr>
          <p:cNvPr id="8" name="TextBox 7">
            <a:extLst>
              <a:ext uri="{FF2B5EF4-FFF2-40B4-BE49-F238E27FC236}">
                <a16:creationId xmlns:a16="http://schemas.microsoft.com/office/drawing/2014/main" id="{D72C2F0D-6485-ECB1-8695-A7C073234F1C}"/>
              </a:ext>
            </a:extLst>
          </p:cNvPr>
          <p:cNvSpPr txBox="1"/>
          <p:nvPr/>
        </p:nvSpPr>
        <p:spPr>
          <a:xfrm>
            <a:off x="1314494" y="1851660"/>
            <a:ext cx="1074333" cy="253916"/>
          </a:xfrm>
          <a:prstGeom prst="rect">
            <a:avLst/>
          </a:prstGeom>
          <a:noFill/>
        </p:spPr>
        <p:txBody>
          <a:bodyPr wrap="none">
            <a:spAutoFit/>
          </a:bodyPr>
          <a:lstStyle/>
          <a:p>
            <a:pPr algn="ctr">
              <a:defRPr sz="1400" i="1">
                <a:solidFill>
                  <a:srgbClr val="555555"/>
                </a:solidFill>
              </a:defRPr>
            </a:pPr>
            <a:r>
              <a:rPr sz="1050"/>
              <a:t>What Happened</a:t>
            </a:r>
          </a:p>
        </p:txBody>
      </p:sp>
      <p:sp>
        <p:nvSpPr>
          <p:cNvPr id="9" name="TextBox 8">
            <a:extLst>
              <a:ext uri="{FF2B5EF4-FFF2-40B4-BE49-F238E27FC236}">
                <a16:creationId xmlns:a16="http://schemas.microsoft.com/office/drawing/2014/main" id="{0EBD1FBF-6793-1B5A-D870-11EB23C35CAC}"/>
              </a:ext>
            </a:extLst>
          </p:cNvPr>
          <p:cNvSpPr txBox="1"/>
          <p:nvPr/>
        </p:nvSpPr>
        <p:spPr>
          <a:xfrm>
            <a:off x="754380" y="2125980"/>
            <a:ext cx="2194560" cy="392415"/>
          </a:xfrm>
          <a:prstGeom prst="rect">
            <a:avLst/>
          </a:prstGeom>
          <a:noFill/>
        </p:spPr>
        <p:txBody>
          <a:bodyPr wrap="square">
            <a:spAutoFit/>
          </a:bodyPr>
          <a:lstStyle/>
          <a:p>
            <a:pPr algn="ctr">
              <a:defRPr sz="1300">
                <a:solidFill>
                  <a:srgbClr val="555555"/>
                </a:solidFill>
              </a:defRPr>
            </a:pPr>
            <a:r>
              <a:rPr sz="975"/>
              <a:t>Stores time-ordered conversation history and events</a:t>
            </a:r>
          </a:p>
        </p:txBody>
      </p:sp>
      <p:sp>
        <p:nvSpPr>
          <p:cNvPr id="10" name="TextBox 9">
            <a:extLst>
              <a:ext uri="{FF2B5EF4-FFF2-40B4-BE49-F238E27FC236}">
                <a16:creationId xmlns:a16="http://schemas.microsoft.com/office/drawing/2014/main" id="{DBCB10EB-7F8C-D5F8-0994-9A139F76EF68}"/>
              </a:ext>
            </a:extLst>
          </p:cNvPr>
          <p:cNvSpPr txBox="1"/>
          <p:nvPr/>
        </p:nvSpPr>
        <p:spPr>
          <a:xfrm>
            <a:off x="822961" y="2606040"/>
            <a:ext cx="691215" cy="230832"/>
          </a:xfrm>
          <a:prstGeom prst="rect">
            <a:avLst/>
          </a:prstGeom>
          <a:noFill/>
        </p:spPr>
        <p:txBody>
          <a:bodyPr wrap="none">
            <a:spAutoFit/>
          </a:bodyPr>
          <a:lstStyle/>
          <a:p>
            <a:pPr>
              <a:defRPr sz="1200" b="1">
                <a:solidFill>
                  <a:srgbClr val="3498DB"/>
                </a:solidFill>
              </a:defRPr>
            </a:pPr>
            <a:r>
              <a:rPr sz="900"/>
              <a:t>Use Cases:</a:t>
            </a:r>
          </a:p>
        </p:txBody>
      </p:sp>
      <p:sp>
        <p:nvSpPr>
          <p:cNvPr id="11" name="TextBox 10">
            <a:extLst>
              <a:ext uri="{FF2B5EF4-FFF2-40B4-BE49-F238E27FC236}">
                <a16:creationId xmlns:a16="http://schemas.microsoft.com/office/drawing/2014/main" id="{CC87FDC6-03E3-3C21-2849-6AFC856C1B81}"/>
              </a:ext>
            </a:extLst>
          </p:cNvPr>
          <p:cNvSpPr txBox="1"/>
          <p:nvPr/>
        </p:nvSpPr>
        <p:spPr>
          <a:xfrm>
            <a:off x="822960" y="2811779"/>
            <a:ext cx="2057400" cy="842538"/>
          </a:xfrm>
          <a:prstGeom prst="rect">
            <a:avLst/>
          </a:prstGeom>
          <a:noFill/>
        </p:spPr>
        <p:txBody>
          <a:bodyPr wrap="square">
            <a:spAutoFit/>
          </a:bodyPr>
          <a:lstStyle/>
          <a:p>
            <a:pPr>
              <a:defRPr sz="1100">
                <a:solidFill>
                  <a:srgbClr val="555555"/>
                </a:solidFill>
              </a:defRPr>
            </a:pPr>
            <a:r>
              <a:rPr sz="825"/>
              <a:t>• Chat history</a:t>
            </a:r>
          </a:p>
          <a:p>
            <a:r>
              <a:rPr sz="1350"/>
              <a:t>• User interactions</a:t>
            </a:r>
          </a:p>
          <a:p>
            <a:r>
              <a:rPr sz="1350"/>
              <a:t>• Session logs</a:t>
            </a:r>
          </a:p>
          <a:p>
            <a:r>
              <a:rPr sz="1350"/>
              <a:t>• Audit trails</a:t>
            </a:r>
          </a:p>
        </p:txBody>
      </p:sp>
      <p:sp>
        <p:nvSpPr>
          <p:cNvPr id="12" name="TextBox 11">
            <a:extLst>
              <a:ext uri="{FF2B5EF4-FFF2-40B4-BE49-F238E27FC236}">
                <a16:creationId xmlns:a16="http://schemas.microsoft.com/office/drawing/2014/main" id="{22505DFC-1C00-90C7-530F-62FD4C90E64E}"/>
              </a:ext>
            </a:extLst>
          </p:cNvPr>
          <p:cNvSpPr txBox="1"/>
          <p:nvPr/>
        </p:nvSpPr>
        <p:spPr>
          <a:xfrm>
            <a:off x="822961" y="3634740"/>
            <a:ext cx="768159" cy="230832"/>
          </a:xfrm>
          <a:prstGeom prst="rect">
            <a:avLst/>
          </a:prstGeom>
          <a:noFill/>
        </p:spPr>
        <p:txBody>
          <a:bodyPr wrap="none">
            <a:spAutoFit/>
          </a:bodyPr>
          <a:lstStyle/>
          <a:p>
            <a:pPr>
              <a:defRPr sz="1200" b="1">
                <a:solidFill>
                  <a:srgbClr val="3498DB"/>
                </a:solidFill>
              </a:defRPr>
            </a:pPr>
            <a:r>
              <a:rPr sz="900"/>
              <a:t>Technology:</a:t>
            </a:r>
          </a:p>
        </p:txBody>
      </p:sp>
      <p:sp>
        <p:nvSpPr>
          <p:cNvPr id="13" name="TextBox 12">
            <a:extLst>
              <a:ext uri="{FF2B5EF4-FFF2-40B4-BE49-F238E27FC236}">
                <a16:creationId xmlns:a16="http://schemas.microsoft.com/office/drawing/2014/main" id="{65CD4543-9D1B-32E2-20C4-01EFB43509D9}"/>
              </a:ext>
            </a:extLst>
          </p:cNvPr>
          <p:cNvSpPr txBox="1"/>
          <p:nvPr/>
        </p:nvSpPr>
        <p:spPr>
          <a:xfrm>
            <a:off x="822960" y="3840480"/>
            <a:ext cx="2057400" cy="427040"/>
          </a:xfrm>
          <a:prstGeom prst="rect">
            <a:avLst/>
          </a:prstGeom>
          <a:noFill/>
        </p:spPr>
        <p:txBody>
          <a:bodyPr wrap="square">
            <a:spAutoFit/>
          </a:bodyPr>
          <a:lstStyle/>
          <a:p>
            <a:pPr>
              <a:defRPr sz="1100" i="1">
                <a:solidFill>
                  <a:srgbClr val="555555"/>
                </a:solidFill>
              </a:defRPr>
            </a:pPr>
            <a:r>
              <a:rPr sz="825"/>
              <a:t>Azure Cosmos DB</a:t>
            </a:r>
          </a:p>
          <a:p>
            <a:r>
              <a:rPr sz="1350"/>
              <a:t>Time-series storage</a:t>
            </a:r>
          </a:p>
        </p:txBody>
      </p:sp>
      <p:sp>
        <p:nvSpPr>
          <p:cNvPr id="14" name="Rounded Rectangle 13">
            <a:extLst>
              <a:ext uri="{FF2B5EF4-FFF2-40B4-BE49-F238E27FC236}">
                <a16:creationId xmlns:a16="http://schemas.microsoft.com/office/drawing/2014/main" id="{F611934D-227F-0EB8-0FDA-07A1E9BB9292}"/>
              </a:ext>
            </a:extLst>
          </p:cNvPr>
          <p:cNvSpPr/>
          <p:nvPr/>
        </p:nvSpPr>
        <p:spPr>
          <a:xfrm>
            <a:off x="3360419" y="1028700"/>
            <a:ext cx="2606040" cy="34290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a:extLst>
              <a:ext uri="{FF2B5EF4-FFF2-40B4-BE49-F238E27FC236}">
                <a16:creationId xmlns:a16="http://schemas.microsoft.com/office/drawing/2014/main" id="{FA4B2A4E-B7C2-E627-598A-58DA81DC62AA}"/>
              </a:ext>
            </a:extLst>
          </p:cNvPr>
          <p:cNvSpPr txBox="1"/>
          <p:nvPr/>
        </p:nvSpPr>
        <p:spPr>
          <a:xfrm>
            <a:off x="4254513" y="1165861"/>
            <a:ext cx="817853" cy="646331"/>
          </a:xfrm>
          <a:prstGeom prst="rect">
            <a:avLst/>
          </a:prstGeom>
          <a:noFill/>
        </p:spPr>
        <p:txBody>
          <a:bodyPr wrap="none">
            <a:spAutoFit/>
          </a:bodyPr>
          <a:lstStyle/>
          <a:p>
            <a:pPr algn="ctr">
              <a:defRPr sz="4800"/>
            </a:pPr>
            <a:r>
              <a:rPr sz="3600"/>
              <a:t>💡</a:t>
            </a:r>
          </a:p>
        </p:txBody>
      </p:sp>
      <p:sp>
        <p:nvSpPr>
          <p:cNvPr id="16" name="TextBox 15">
            <a:extLst>
              <a:ext uri="{FF2B5EF4-FFF2-40B4-BE49-F238E27FC236}">
                <a16:creationId xmlns:a16="http://schemas.microsoft.com/office/drawing/2014/main" id="{FA50F67F-10B3-D1CE-214B-D3230DC9FA74}"/>
              </a:ext>
            </a:extLst>
          </p:cNvPr>
          <p:cNvSpPr txBox="1"/>
          <p:nvPr/>
        </p:nvSpPr>
        <p:spPr>
          <a:xfrm>
            <a:off x="3838533" y="1577340"/>
            <a:ext cx="1649812" cy="323165"/>
          </a:xfrm>
          <a:prstGeom prst="rect">
            <a:avLst/>
          </a:prstGeom>
          <a:noFill/>
        </p:spPr>
        <p:txBody>
          <a:bodyPr wrap="none">
            <a:spAutoFit/>
          </a:bodyPr>
          <a:lstStyle/>
          <a:p>
            <a:pPr algn="ctr">
              <a:defRPr sz="2000" b="1">
                <a:solidFill>
                  <a:srgbClr val="2ECC71"/>
                </a:solidFill>
              </a:defRPr>
            </a:pPr>
            <a:r>
              <a:rPr sz="1500"/>
              <a:t>Semantic Memory</a:t>
            </a:r>
          </a:p>
        </p:txBody>
      </p:sp>
      <p:sp>
        <p:nvSpPr>
          <p:cNvPr id="17" name="TextBox 16">
            <a:extLst>
              <a:ext uri="{FF2B5EF4-FFF2-40B4-BE49-F238E27FC236}">
                <a16:creationId xmlns:a16="http://schemas.microsoft.com/office/drawing/2014/main" id="{B655168A-32D5-82C4-C4B4-2D94166BEC7D}"/>
              </a:ext>
            </a:extLst>
          </p:cNvPr>
          <p:cNvSpPr txBox="1"/>
          <p:nvPr/>
        </p:nvSpPr>
        <p:spPr>
          <a:xfrm>
            <a:off x="4220048" y="1851660"/>
            <a:ext cx="886782" cy="253916"/>
          </a:xfrm>
          <a:prstGeom prst="rect">
            <a:avLst/>
          </a:prstGeom>
          <a:noFill/>
        </p:spPr>
        <p:txBody>
          <a:bodyPr wrap="none">
            <a:spAutoFit/>
          </a:bodyPr>
          <a:lstStyle/>
          <a:p>
            <a:pPr algn="ctr">
              <a:defRPr sz="1400" i="1">
                <a:solidFill>
                  <a:srgbClr val="555555"/>
                </a:solidFill>
              </a:defRPr>
            </a:pPr>
            <a:r>
              <a:rPr sz="1050"/>
              <a:t>What I Know</a:t>
            </a:r>
          </a:p>
        </p:txBody>
      </p:sp>
      <p:sp>
        <p:nvSpPr>
          <p:cNvPr id="18" name="TextBox 17">
            <a:extLst>
              <a:ext uri="{FF2B5EF4-FFF2-40B4-BE49-F238E27FC236}">
                <a16:creationId xmlns:a16="http://schemas.microsoft.com/office/drawing/2014/main" id="{11D26378-BF52-E7E3-F2BA-B3246B22E66C}"/>
              </a:ext>
            </a:extLst>
          </p:cNvPr>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Stores facts, knowledge, and learned information</a:t>
            </a:r>
          </a:p>
        </p:txBody>
      </p:sp>
      <p:sp>
        <p:nvSpPr>
          <p:cNvPr id="19" name="TextBox 18">
            <a:extLst>
              <a:ext uri="{FF2B5EF4-FFF2-40B4-BE49-F238E27FC236}">
                <a16:creationId xmlns:a16="http://schemas.microsoft.com/office/drawing/2014/main" id="{DC48911E-B30B-1ACA-DCB1-9096BA4B2898}"/>
              </a:ext>
            </a:extLst>
          </p:cNvPr>
          <p:cNvSpPr txBox="1"/>
          <p:nvPr/>
        </p:nvSpPr>
        <p:spPr>
          <a:xfrm>
            <a:off x="3634740" y="2606040"/>
            <a:ext cx="691215" cy="230832"/>
          </a:xfrm>
          <a:prstGeom prst="rect">
            <a:avLst/>
          </a:prstGeom>
          <a:noFill/>
        </p:spPr>
        <p:txBody>
          <a:bodyPr wrap="none">
            <a:spAutoFit/>
          </a:bodyPr>
          <a:lstStyle/>
          <a:p>
            <a:pPr>
              <a:defRPr sz="1200" b="1">
                <a:solidFill>
                  <a:srgbClr val="2ECC71"/>
                </a:solidFill>
              </a:defRPr>
            </a:pPr>
            <a:r>
              <a:rPr sz="900"/>
              <a:t>Use Cases:</a:t>
            </a:r>
          </a:p>
        </p:txBody>
      </p:sp>
      <p:sp>
        <p:nvSpPr>
          <p:cNvPr id="20" name="TextBox 19">
            <a:extLst>
              <a:ext uri="{FF2B5EF4-FFF2-40B4-BE49-F238E27FC236}">
                <a16:creationId xmlns:a16="http://schemas.microsoft.com/office/drawing/2014/main" id="{72037A4B-660E-EA6A-BD87-31E1AC0C2890}"/>
              </a:ext>
            </a:extLst>
          </p:cNvPr>
          <p:cNvSpPr txBox="1"/>
          <p:nvPr/>
        </p:nvSpPr>
        <p:spPr>
          <a:xfrm>
            <a:off x="3634739" y="2811779"/>
            <a:ext cx="2057400" cy="842538"/>
          </a:xfrm>
          <a:prstGeom prst="rect">
            <a:avLst/>
          </a:prstGeom>
          <a:noFill/>
        </p:spPr>
        <p:txBody>
          <a:bodyPr wrap="square">
            <a:spAutoFit/>
          </a:bodyPr>
          <a:lstStyle/>
          <a:p>
            <a:pPr>
              <a:defRPr sz="1100">
                <a:solidFill>
                  <a:srgbClr val="555555"/>
                </a:solidFill>
              </a:defRPr>
            </a:pPr>
            <a:r>
              <a:rPr sz="825"/>
              <a:t>• Documentation</a:t>
            </a:r>
          </a:p>
          <a:p>
            <a:r>
              <a:rPr sz="1350"/>
              <a:t>• FAQs</a:t>
            </a:r>
          </a:p>
          <a:p>
            <a:r>
              <a:rPr sz="1350"/>
              <a:t>• Domain knowledge</a:t>
            </a:r>
          </a:p>
          <a:p>
            <a:r>
              <a:rPr sz="1350"/>
              <a:t>• Best practices</a:t>
            </a:r>
          </a:p>
        </p:txBody>
      </p:sp>
      <p:sp>
        <p:nvSpPr>
          <p:cNvPr id="21" name="TextBox 20">
            <a:extLst>
              <a:ext uri="{FF2B5EF4-FFF2-40B4-BE49-F238E27FC236}">
                <a16:creationId xmlns:a16="http://schemas.microsoft.com/office/drawing/2014/main" id="{C6B60A01-9B35-CC5A-CA40-B9400FC60F26}"/>
              </a:ext>
            </a:extLst>
          </p:cNvPr>
          <p:cNvSpPr txBox="1"/>
          <p:nvPr/>
        </p:nvSpPr>
        <p:spPr>
          <a:xfrm>
            <a:off x="3634740" y="3634740"/>
            <a:ext cx="768159" cy="230832"/>
          </a:xfrm>
          <a:prstGeom prst="rect">
            <a:avLst/>
          </a:prstGeom>
          <a:noFill/>
        </p:spPr>
        <p:txBody>
          <a:bodyPr wrap="none">
            <a:spAutoFit/>
          </a:bodyPr>
          <a:lstStyle/>
          <a:p>
            <a:pPr>
              <a:defRPr sz="1200" b="1">
                <a:solidFill>
                  <a:srgbClr val="2ECC71"/>
                </a:solidFill>
              </a:defRPr>
            </a:pPr>
            <a:r>
              <a:rPr sz="900"/>
              <a:t>Technology:</a:t>
            </a:r>
          </a:p>
        </p:txBody>
      </p:sp>
      <p:sp>
        <p:nvSpPr>
          <p:cNvPr id="22" name="TextBox 21">
            <a:extLst>
              <a:ext uri="{FF2B5EF4-FFF2-40B4-BE49-F238E27FC236}">
                <a16:creationId xmlns:a16="http://schemas.microsoft.com/office/drawing/2014/main" id="{A19E89F6-4103-772B-D01B-A23C8CF20BD8}"/>
              </a:ext>
            </a:extLst>
          </p:cNvPr>
          <p:cNvSpPr txBox="1"/>
          <p:nvPr/>
        </p:nvSpPr>
        <p:spPr>
          <a:xfrm>
            <a:off x="3634739" y="3840480"/>
            <a:ext cx="2057400" cy="427040"/>
          </a:xfrm>
          <a:prstGeom prst="rect">
            <a:avLst/>
          </a:prstGeom>
          <a:noFill/>
        </p:spPr>
        <p:txBody>
          <a:bodyPr wrap="square">
            <a:spAutoFit/>
          </a:bodyPr>
          <a:lstStyle/>
          <a:p>
            <a:pPr>
              <a:defRPr sz="1100" i="1">
                <a:solidFill>
                  <a:srgbClr val="555555"/>
                </a:solidFill>
              </a:defRPr>
            </a:pPr>
            <a:r>
              <a:rPr sz="825"/>
              <a:t>Vector databases</a:t>
            </a:r>
          </a:p>
          <a:p>
            <a:r>
              <a:rPr sz="1350"/>
              <a:t>Azure AI Search</a:t>
            </a:r>
          </a:p>
        </p:txBody>
      </p:sp>
      <p:sp>
        <p:nvSpPr>
          <p:cNvPr id="23" name="Rounded Rectangle 22">
            <a:extLst>
              <a:ext uri="{FF2B5EF4-FFF2-40B4-BE49-F238E27FC236}">
                <a16:creationId xmlns:a16="http://schemas.microsoft.com/office/drawing/2014/main" id="{11E4A190-2A1E-43B4-7E7C-6D312FED371C}"/>
              </a:ext>
            </a:extLst>
          </p:cNvPr>
          <p:cNvSpPr/>
          <p:nvPr/>
        </p:nvSpPr>
        <p:spPr>
          <a:xfrm>
            <a:off x="6172199" y="1028700"/>
            <a:ext cx="2606040" cy="34290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9B0BC8E4-B89E-49E7-B0CF-CF4F82301840}"/>
              </a:ext>
            </a:extLst>
          </p:cNvPr>
          <p:cNvSpPr txBox="1"/>
          <p:nvPr/>
        </p:nvSpPr>
        <p:spPr>
          <a:xfrm>
            <a:off x="7066293" y="1165861"/>
            <a:ext cx="817853" cy="646331"/>
          </a:xfrm>
          <a:prstGeom prst="rect">
            <a:avLst/>
          </a:prstGeom>
          <a:noFill/>
        </p:spPr>
        <p:txBody>
          <a:bodyPr wrap="none">
            <a:spAutoFit/>
          </a:bodyPr>
          <a:lstStyle/>
          <a:p>
            <a:pPr algn="ctr">
              <a:defRPr sz="4800"/>
            </a:pPr>
            <a:r>
              <a:rPr sz="3600"/>
              <a:t>⚡</a:t>
            </a:r>
          </a:p>
        </p:txBody>
      </p:sp>
      <p:sp>
        <p:nvSpPr>
          <p:cNvPr id="25" name="TextBox 24">
            <a:extLst>
              <a:ext uri="{FF2B5EF4-FFF2-40B4-BE49-F238E27FC236}">
                <a16:creationId xmlns:a16="http://schemas.microsoft.com/office/drawing/2014/main" id="{CEEC81AC-46F8-D308-2285-F8D2CC6BA444}"/>
              </a:ext>
            </a:extLst>
          </p:cNvPr>
          <p:cNvSpPr txBox="1"/>
          <p:nvPr/>
        </p:nvSpPr>
        <p:spPr>
          <a:xfrm>
            <a:off x="6677564" y="1577340"/>
            <a:ext cx="1595310" cy="323165"/>
          </a:xfrm>
          <a:prstGeom prst="rect">
            <a:avLst/>
          </a:prstGeom>
          <a:noFill/>
        </p:spPr>
        <p:txBody>
          <a:bodyPr wrap="none">
            <a:spAutoFit/>
          </a:bodyPr>
          <a:lstStyle/>
          <a:p>
            <a:pPr algn="ctr">
              <a:defRPr sz="2000" b="1">
                <a:solidFill>
                  <a:srgbClr val="E67E22"/>
                </a:solidFill>
              </a:defRPr>
            </a:pPr>
            <a:r>
              <a:rPr sz="1500"/>
              <a:t>Working Memory</a:t>
            </a:r>
          </a:p>
        </p:txBody>
      </p:sp>
      <p:sp>
        <p:nvSpPr>
          <p:cNvPr id="26" name="TextBox 25">
            <a:extLst>
              <a:ext uri="{FF2B5EF4-FFF2-40B4-BE49-F238E27FC236}">
                <a16:creationId xmlns:a16="http://schemas.microsoft.com/office/drawing/2014/main" id="{EC7B9514-CC87-0A1D-99FC-3BBBF9098EE7}"/>
              </a:ext>
            </a:extLst>
          </p:cNvPr>
          <p:cNvSpPr txBox="1"/>
          <p:nvPr/>
        </p:nvSpPr>
        <p:spPr>
          <a:xfrm>
            <a:off x="6955686" y="1851660"/>
            <a:ext cx="1039067" cy="253916"/>
          </a:xfrm>
          <a:prstGeom prst="rect">
            <a:avLst/>
          </a:prstGeom>
          <a:noFill/>
        </p:spPr>
        <p:txBody>
          <a:bodyPr wrap="none">
            <a:spAutoFit/>
          </a:bodyPr>
          <a:lstStyle/>
          <a:p>
            <a:pPr algn="ctr">
              <a:defRPr sz="1400" i="1">
                <a:solidFill>
                  <a:srgbClr val="555555"/>
                </a:solidFill>
              </a:defRPr>
            </a:pPr>
            <a:r>
              <a:rPr sz="1050"/>
              <a:t>What I'm Doing</a:t>
            </a:r>
          </a:p>
        </p:txBody>
      </p:sp>
      <p:sp>
        <p:nvSpPr>
          <p:cNvPr id="27" name="TextBox 26">
            <a:extLst>
              <a:ext uri="{FF2B5EF4-FFF2-40B4-BE49-F238E27FC236}">
                <a16:creationId xmlns:a16="http://schemas.microsoft.com/office/drawing/2014/main" id="{CADE8A2F-9A8D-D9B8-A073-7BCFC41917C4}"/>
              </a:ext>
            </a:extLst>
          </p:cNvPr>
          <p:cNvSpPr txBox="1"/>
          <p:nvPr/>
        </p:nvSpPr>
        <p:spPr>
          <a:xfrm>
            <a:off x="6377939" y="2125980"/>
            <a:ext cx="2194560" cy="392415"/>
          </a:xfrm>
          <a:prstGeom prst="rect">
            <a:avLst/>
          </a:prstGeom>
          <a:noFill/>
        </p:spPr>
        <p:txBody>
          <a:bodyPr wrap="square">
            <a:spAutoFit/>
          </a:bodyPr>
          <a:lstStyle/>
          <a:p>
            <a:pPr algn="ctr">
              <a:defRPr sz="1300">
                <a:solidFill>
                  <a:srgbClr val="555555"/>
                </a:solidFill>
              </a:defRPr>
            </a:pPr>
            <a:r>
              <a:rPr sz="975"/>
              <a:t>Manages active tasks and current context</a:t>
            </a:r>
          </a:p>
        </p:txBody>
      </p:sp>
      <p:sp>
        <p:nvSpPr>
          <p:cNvPr id="28" name="TextBox 27">
            <a:extLst>
              <a:ext uri="{FF2B5EF4-FFF2-40B4-BE49-F238E27FC236}">
                <a16:creationId xmlns:a16="http://schemas.microsoft.com/office/drawing/2014/main" id="{FDDB985A-0C22-480F-B184-D466919988B4}"/>
              </a:ext>
            </a:extLst>
          </p:cNvPr>
          <p:cNvSpPr txBox="1"/>
          <p:nvPr/>
        </p:nvSpPr>
        <p:spPr>
          <a:xfrm>
            <a:off x="6446519" y="2606040"/>
            <a:ext cx="691215" cy="230832"/>
          </a:xfrm>
          <a:prstGeom prst="rect">
            <a:avLst/>
          </a:prstGeom>
          <a:noFill/>
        </p:spPr>
        <p:txBody>
          <a:bodyPr wrap="none">
            <a:spAutoFit/>
          </a:bodyPr>
          <a:lstStyle/>
          <a:p>
            <a:pPr>
              <a:defRPr sz="1200" b="1">
                <a:solidFill>
                  <a:srgbClr val="E67E22"/>
                </a:solidFill>
              </a:defRPr>
            </a:pPr>
            <a:r>
              <a:rPr sz="900"/>
              <a:t>Use Cases:</a:t>
            </a:r>
          </a:p>
        </p:txBody>
      </p:sp>
      <p:sp>
        <p:nvSpPr>
          <p:cNvPr id="29" name="TextBox 28">
            <a:extLst>
              <a:ext uri="{FF2B5EF4-FFF2-40B4-BE49-F238E27FC236}">
                <a16:creationId xmlns:a16="http://schemas.microsoft.com/office/drawing/2014/main" id="{70531E90-5799-4406-9897-FC2E96338F2F}"/>
              </a:ext>
            </a:extLst>
          </p:cNvPr>
          <p:cNvSpPr txBox="1"/>
          <p:nvPr/>
        </p:nvSpPr>
        <p:spPr>
          <a:xfrm>
            <a:off x="6446519" y="2811779"/>
            <a:ext cx="2057400" cy="842538"/>
          </a:xfrm>
          <a:prstGeom prst="rect">
            <a:avLst/>
          </a:prstGeom>
          <a:noFill/>
        </p:spPr>
        <p:txBody>
          <a:bodyPr wrap="square">
            <a:spAutoFit/>
          </a:bodyPr>
          <a:lstStyle/>
          <a:p>
            <a:pPr>
              <a:defRPr sz="1100">
                <a:solidFill>
                  <a:srgbClr val="555555"/>
                </a:solidFill>
              </a:defRPr>
            </a:pPr>
            <a:r>
              <a:rPr sz="825"/>
              <a:t>• Current task state</a:t>
            </a:r>
          </a:p>
          <a:p>
            <a:r>
              <a:rPr sz="1350"/>
              <a:t>• Open files/tools</a:t>
            </a:r>
          </a:p>
          <a:p>
            <a:r>
              <a:rPr sz="1350"/>
              <a:t>• Active prompts</a:t>
            </a:r>
          </a:p>
          <a:p>
            <a:r>
              <a:rPr sz="1350"/>
              <a:t>• Session context</a:t>
            </a:r>
          </a:p>
        </p:txBody>
      </p:sp>
      <p:sp>
        <p:nvSpPr>
          <p:cNvPr id="30" name="TextBox 29">
            <a:extLst>
              <a:ext uri="{FF2B5EF4-FFF2-40B4-BE49-F238E27FC236}">
                <a16:creationId xmlns:a16="http://schemas.microsoft.com/office/drawing/2014/main" id="{168209D6-D769-E94A-17DE-97F2010F0CF0}"/>
              </a:ext>
            </a:extLst>
          </p:cNvPr>
          <p:cNvSpPr txBox="1"/>
          <p:nvPr/>
        </p:nvSpPr>
        <p:spPr>
          <a:xfrm>
            <a:off x="6446519" y="3634740"/>
            <a:ext cx="768159" cy="230832"/>
          </a:xfrm>
          <a:prstGeom prst="rect">
            <a:avLst/>
          </a:prstGeom>
          <a:noFill/>
        </p:spPr>
        <p:txBody>
          <a:bodyPr wrap="none">
            <a:spAutoFit/>
          </a:bodyPr>
          <a:lstStyle/>
          <a:p>
            <a:pPr>
              <a:defRPr sz="1200" b="1">
                <a:solidFill>
                  <a:srgbClr val="E67E22"/>
                </a:solidFill>
              </a:defRPr>
            </a:pPr>
            <a:r>
              <a:rPr sz="900"/>
              <a:t>Technology:</a:t>
            </a:r>
          </a:p>
        </p:txBody>
      </p:sp>
      <p:sp>
        <p:nvSpPr>
          <p:cNvPr id="31" name="TextBox 30">
            <a:extLst>
              <a:ext uri="{FF2B5EF4-FFF2-40B4-BE49-F238E27FC236}">
                <a16:creationId xmlns:a16="http://schemas.microsoft.com/office/drawing/2014/main" id="{96C07FB9-5DC4-2DCC-B1AE-FFB654F52A29}"/>
              </a:ext>
            </a:extLst>
          </p:cNvPr>
          <p:cNvSpPr txBox="1"/>
          <p:nvPr/>
        </p:nvSpPr>
        <p:spPr>
          <a:xfrm>
            <a:off x="6446519" y="3840480"/>
            <a:ext cx="2057400" cy="427040"/>
          </a:xfrm>
          <a:prstGeom prst="rect">
            <a:avLst/>
          </a:prstGeom>
          <a:noFill/>
        </p:spPr>
        <p:txBody>
          <a:bodyPr wrap="square">
            <a:spAutoFit/>
          </a:bodyPr>
          <a:lstStyle/>
          <a:p>
            <a:pPr>
              <a:defRPr sz="1100" i="1">
                <a:solidFill>
                  <a:srgbClr val="555555"/>
                </a:solidFill>
              </a:defRPr>
            </a:pPr>
            <a:r>
              <a:rPr sz="825"/>
              <a:t>Redis Cache</a:t>
            </a:r>
          </a:p>
          <a:p>
            <a:r>
              <a:rPr sz="1350"/>
              <a:t>In-memory state</a:t>
            </a:r>
          </a:p>
        </p:txBody>
      </p:sp>
    </p:spTree>
    <p:extLst>
      <p:ext uri="{BB962C8B-B14F-4D97-AF65-F5344CB8AC3E}">
        <p14:creationId xmlns:p14="http://schemas.microsoft.com/office/powerpoint/2010/main" val="195768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82F8-15D9-2F42-DF89-3CCB0D7D98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1E855F8-B30F-722F-114A-246882DD5016}"/>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E75AE024-E015-8B98-76E3-8CE70F6717B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9F435D8B-B9BA-95E8-52DF-87D6A2E32C6C}"/>
              </a:ext>
            </a:extLst>
          </p:cNvPr>
          <p:cNvSpPr txBox="1"/>
          <p:nvPr/>
        </p:nvSpPr>
        <p:spPr>
          <a:xfrm>
            <a:off x="342900" y="102871"/>
            <a:ext cx="5878532" cy="507831"/>
          </a:xfrm>
          <a:prstGeom prst="rect">
            <a:avLst/>
          </a:prstGeom>
          <a:noFill/>
        </p:spPr>
        <p:txBody>
          <a:bodyPr wrap="none">
            <a:spAutoFit/>
          </a:bodyPr>
          <a:lstStyle/>
          <a:p>
            <a:pPr algn="l">
              <a:defRPr sz="3600" b="1">
                <a:solidFill>
                  <a:srgbClr val="FFFFFF"/>
                </a:solidFill>
              </a:defRPr>
            </a:pPr>
            <a:r>
              <a:rPr sz="2700"/>
              <a:t>Complete Memory System Architecture</a:t>
            </a:r>
          </a:p>
        </p:txBody>
      </p:sp>
      <p:sp>
        <p:nvSpPr>
          <p:cNvPr id="5" name="Rounded Rectangle 4">
            <a:extLst>
              <a:ext uri="{FF2B5EF4-FFF2-40B4-BE49-F238E27FC236}">
                <a16:creationId xmlns:a16="http://schemas.microsoft.com/office/drawing/2014/main" id="{AC55C296-D158-0FC9-40FB-04933C75D209}"/>
              </a:ext>
            </a:extLst>
          </p:cNvPr>
          <p:cNvSpPr/>
          <p:nvPr/>
        </p:nvSpPr>
        <p:spPr>
          <a:xfrm>
            <a:off x="10287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50C9F986-6C8C-3190-A8AE-91E98A8EB2E6}"/>
              </a:ext>
            </a:extLst>
          </p:cNvPr>
          <p:cNvSpPr txBox="1"/>
          <p:nvPr/>
        </p:nvSpPr>
        <p:spPr>
          <a:xfrm>
            <a:off x="1521107" y="1131570"/>
            <a:ext cx="729688" cy="323165"/>
          </a:xfrm>
          <a:prstGeom prst="rect">
            <a:avLst/>
          </a:prstGeom>
          <a:noFill/>
        </p:spPr>
        <p:txBody>
          <a:bodyPr wrap="none">
            <a:spAutoFit/>
          </a:bodyPr>
          <a:lstStyle/>
          <a:p>
            <a:pPr algn="ctr">
              <a:defRPr sz="2000" b="1">
                <a:solidFill>
                  <a:srgbClr val="FFFFFF"/>
                </a:solidFill>
              </a:defRPr>
            </a:pPr>
            <a:r>
              <a:rPr sz="1500"/>
              <a:t>Claude</a:t>
            </a:r>
          </a:p>
        </p:txBody>
      </p:sp>
      <p:sp>
        <p:nvSpPr>
          <p:cNvPr id="7" name="Rounded Rectangle 6">
            <a:extLst>
              <a:ext uri="{FF2B5EF4-FFF2-40B4-BE49-F238E27FC236}">
                <a16:creationId xmlns:a16="http://schemas.microsoft.com/office/drawing/2014/main" id="{CD3E052D-2D3D-EABF-318F-C336184FED39}"/>
              </a:ext>
            </a:extLst>
          </p:cNvPr>
          <p:cNvSpPr/>
          <p:nvPr/>
        </p:nvSpPr>
        <p:spPr>
          <a:xfrm>
            <a:off x="37719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E6F896CE-B663-D3D7-E0F7-40946DCC6FD7}"/>
              </a:ext>
            </a:extLst>
          </p:cNvPr>
          <p:cNvSpPr txBox="1"/>
          <p:nvPr/>
        </p:nvSpPr>
        <p:spPr>
          <a:xfrm>
            <a:off x="4193775" y="1131570"/>
            <a:ext cx="870751" cy="323165"/>
          </a:xfrm>
          <a:prstGeom prst="rect">
            <a:avLst/>
          </a:prstGeom>
          <a:noFill/>
        </p:spPr>
        <p:txBody>
          <a:bodyPr wrap="none">
            <a:spAutoFit/>
          </a:bodyPr>
          <a:lstStyle/>
          <a:p>
            <a:pPr algn="ctr">
              <a:defRPr sz="2000" b="1">
                <a:solidFill>
                  <a:srgbClr val="FFFFFF"/>
                </a:solidFill>
              </a:defRPr>
            </a:pPr>
            <a:r>
              <a:rPr sz="1500"/>
              <a:t>ChatGPT</a:t>
            </a:r>
          </a:p>
        </p:txBody>
      </p:sp>
      <p:sp>
        <p:nvSpPr>
          <p:cNvPr id="9" name="Rounded Rectangle 8">
            <a:extLst>
              <a:ext uri="{FF2B5EF4-FFF2-40B4-BE49-F238E27FC236}">
                <a16:creationId xmlns:a16="http://schemas.microsoft.com/office/drawing/2014/main" id="{45BF0AEF-FA39-748C-CC96-45C1C14DF80A}"/>
              </a:ext>
            </a:extLst>
          </p:cNvPr>
          <p:cNvSpPr/>
          <p:nvPr/>
        </p:nvSpPr>
        <p:spPr>
          <a:xfrm>
            <a:off x="65151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011551E-52C9-0AC7-C90C-88DDE4846F9E}"/>
              </a:ext>
            </a:extLst>
          </p:cNvPr>
          <p:cNvSpPr txBox="1"/>
          <p:nvPr/>
        </p:nvSpPr>
        <p:spPr>
          <a:xfrm>
            <a:off x="6993079" y="1131570"/>
            <a:ext cx="758542" cy="323165"/>
          </a:xfrm>
          <a:prstGeom prst="rect">
            <a:avLst/>
          </a:prstGeom>
          <a:noFill/>
        </p:spPr>
        <p:txBody>
          <a:bodyPr wrap="none">
            <a:spAutoFit/>
          </a:bodyPr>
          <a:lstStyle/>
          <a:p>
            <a:pPr algn="ctr">
              <a:defRPr sz="2000" b="1">
                <a:solidFill>
                  <a:srgbClr val="FFFFFF"/>
                </a:solidFill>
              </a:defRPr>
            </a:pPr>
            <a:r>
              <a:rPr sz="1500"/>
              <a:t>Copilot</a:t>
            </a:r>
          </a:p>
        </p:txBody>
      </p:sp>
      <p:sp>
        <p:nvSpPr>
          <p:cNvPr id="11" name="Rounded Rectangle 10">
            <a:extLst>
              <a:ext uri="{FF2B5EF4-FFF2-40B4-BE49-F238E27FC236}">
                <a16:creationId xmlns:a16="http://schemas.microsoft.com/office/drawing/2014/main" id="{875184E9-A2CD-64DC-EECA-2FE7C55DE79F}"/>
              </a:ext>
            </a:extLst>
          </p:cNvPr>
          <p:cNvSpPr/>
          <p:nvPr/>
        </p:nvSpPr>
        <p:spPr>
          <a:xfrm>
            <a:off x="1028700" y="1920240"/>
            <a:ext cx="6858000" cy="54864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C0E3CE8D-2736-088A-F9F8-3117D6A26183}"/>
              </a:ext>
            </a:extLst>
          </p:cNvPr>
          <p:cNvSpPr txBox="1"/>
          <p:nvPr/>
        </p:nvSpPr>
        <p:spPr>
          <a:xfrm>
            <a:off x="3503753" y="2023110"/>
            <a:ext cx="1907895" cy="346249"/>
          </a:xfrm>
          <a:prstGeom prst="rect">
            <a:avLst/>
          </a:prstGeom>
          <a:noFill/>
        </p:spPr>
        <p:txBody>
          <a:bodyPr wrap="none">
            <a:spAutoFit/>
          </a:bodyPr>
          <a:lstStyle/>
          <a:p>
            <a:pPr algn="ctr">
              <a:defRPr sz="2200" b="1">
                <a:solidFill>
                  <a:srgbClr val="FFFFFF"/>
                </a:solidFill>
              </a:defRPr>
            </a:pPr>
            <a:r>
              <a:rPr sz="1650"/>
              <a:t>MCP Protocol Layer</a:t>
            </a:r>
          </a:p>
        </p:txBody>
      </p:sp>
      <p:sp>
        <p:nvSpPr>
          <p:cNvPr id="13" name="Rounded Rectangle 12">
            <a:extLst>
              <a:ext uri="{FF2B5EF4-FFF2-40B4-BE49-F238E27FC236}">
                <a16:creationId xmlns:a16="http://schemas.microsoft.com/office/drawing/2014/main" id="{9D320EDB-4044-46D0-B897-7C797A493813}"/>
              </a:ext>
            </a:extLst>
          </p:cNvPr>
          <p:cNvSpPr/>
          <p:nvPr/>
        </p:nvSpPr>
        <p:spPr>
          <a:xfrm>
            <a:off x="1028700" y="2743200"/>
            <a:ext cx="171450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40B23B78-8982-3F45-2B42-5C7000A8E654}"/>
              </a:ext>
            </a:extLst>
          </p:cNvPr>
          <p:cNvSpPr txBox="1"/>
          <p:nvPr/>
        </p:nvSpPr>
        <p:spPr>
          <a:xfrm>
            <a:off x="1362409" y="2948940"/>
            <a:ext cx="1047083" cy="300082"/>
          </a:xfrm>
          <a:prstGeom prst="rect">
            <a:avLst/>
          </a:prstGeom>
          <a:noFill/>
        </p:spPr>
        <p:txBody>
          <a:bodyPr wrap="none">
            <a:spAutoFit/>
          </a:bodyPr>
          <a:lstStyle/>
          <a:p>
            <a:pPr algn="ctr">
              <a:defRPr sz="1800" b="1">
                <a:solidFill>
                  <a:srgbClr val="FFFFFF"/>
                </a:solidFill>
              </a:defRPr>
            </a:pPr>
            <a:r>
              <a:rPr sz="1350"/>
              <a:t>📚 Episodic</a:t>
            </a:r>
          </a:p>
        </p:txBody>
      </p:sp>
      <p:sp>
        <p:nvSpPr>
          <p:cNvPr id="15" name="Rounded Rectangle 14">
            <a:extLst>
              <a:ext uri="{FF2B5EF4-FFF2-40B4-BE49-F238E27FC236}">
                <a16:creationId xmlns:a16="http://schemas.microsoft.com/office/drawing/2014/main" id="{6C6B413C-565D-1184-FE61-6C708B9A085C}"/>
              </a:ext>
            </a:extLst>
          </p:cNvPr>
          <p:cNvSpPr/>
          <p:nvPr/>
        </p:nvSpPr>
        <p:spPr>
          <a:xfrm>
            <a:off x="3771900" y="2743200"/>
            <a:ext cx="171450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21CE55DB-C3E0-E9E5-D3BB-040AC0F4AB96}"/>
              </a:ext>
            </a:extLst>
          </p:cNvPr>
          <p:cNvSpPr txBox="1"/>
          <p:nvPr/>
        </p:nvSpPr>
        <p:spPr>
          <a:xfrm>
            <a:off x="4070343" y="2948940"/>
            <a:ext cx="1117615" cy="300082"/>
          </a:xfrm>
          <a:prstGeom prst="rect">
            <a:avLst/>
          </a:prstGeom>
          <a:noFill/>
        </p:spPr>
        <p:txBody>
          <a:bodyPr wrap="none">
            <a:spAutoFit/>
          </a:bodyPr>
          <a:lstStyle/>
          <a:p>
            <a:pPr algn="ctr">
              <a:defRPr sz="1800" b="1">
                <a:solidFill>
                  <a:srgbClr val="FFFFFF"/>
                </a:solidFill>
              </a:defRPr>
            </a:pPr>
            <a:r>
              <a:rPr sz="1350"/>
              <a:t>💡 Semantic</a:t>
            </a:r>
          </a:p>
        </p:txBody>
      </p:sp>
      <p:sp>
        <p:nvSpPr>
          <p:cNvPr id="17" name="Rounded Rectangle 16">
            <a:extLst>
              <a:ext uri="{FF2B5EF4-FFF2-40B4-BE49-F238E27FC236}">
                <a16:creationId xmlns:a16="http://schemas.microsoft.com/office/drawing/2014/main" id="{AFF0BA27-AF7F-762D-41DE-0C0ECA872042}"/>
              </a:ext>
            </a:extLst>
          </p:cNvPr>
          <p:cNvSpPr/>
          <p:nvPr/>
        </p:nvSpPr>
        <p:spPr>
          <a:xfrm>
            <a:off x="6515100" y="2743200"/>
            <a:ext cx="171450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651069B-7061-0FF5-5F6F-38A55DE8B257}"/>
              </a:ext>
            </a:extLst>
          </p:cNvPr>
          <p:cNvSpPr txBox="1"/>
          <p:nvPr/>
        </p:nvSpPr>
        <p:spPr>
          <a:xfrm>
            <a:off x="6838390" y="2948940"/>
            <a:ext cx="1067921" cy="300082"/>
          </a:xfrm>
          <a:prstGeom prst="rect">
            <a:avLst/>
          </a:prstGeom>
          <a:noFill/>
        </p:spPr>
        <p:txBody>
          <a:bodyPr wrap="none">
            <a:spAutoFit/>
          </a:bodyPr>
          <a:lstStyle/>
          <a:p>
            <a:pPr algn="ctr">
              <a:defRPr sz="1800" b="1">
                <a:solidFill>
                  <a:srgbClr val="FFFFFF"/>
                </a:solidFill>
              </a:defRPr>
            </a:pPr>
            <a:r>
              <a:rPr sz="1350"/>
              <a:t>⚡ Working</a:t>
            </a:r>
          </a:p>
        </p:txBody>
      </p:sp>
      <p:sp>
        <p:nvSpPr>
          <p:cNvPr id="19" name="Rounded Rectangle 18">
            <a:extLst>
              <a:ext uri="{FF2B5EF4-FFF2-40B4-BE49-F238E27FC236}">
                <a16:creationId xmlns:a16="http://schemas.microsoft.com/office/drawing/2014/main" id="{A0D1F4F6-FD87-871C-1E60-4539CE136604}"/>
              </a:ext>
            </a:extLst>
          </p:cNvPr>
          <p:cNvSpPr/>
          <p:nvPr/>
        </p:nvSpPr>
        <p:spPr>
          <a:xfrm>
            <a:off x="1028700" y="3771900"/>
            <a:ext cx="1714500" cy="6858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4A2B6C43-AEBF-415D-4CA2-6C3220628654}"/>
              </a:ext>
            </a:extLst>
          </p:cNvPr>
          <p:cNvSpPr txBox="1"/>
          <p:nvPr/>
        </p:nvSpPr>
        <p:spPr>
          <a:xfrm>
            <a:off x="1028700" y="3909060"/>
            <a:ext cx="1714500" cy="461665"/>
          </a:xfrm>
          <a:prstGeom prst="rect">
            <a:avLst/>
          </a:prstGeom>
          <a:noFill/>
        </p:spPr>
        <p:txBody>
          <a:bodyPr wrap="square">
            <a:spAutoFit/>
          </a:bodyPr>
          <a:lstStyle/>
          <a:p>
            <a:pPr algn="ctr">
              <a:defRPr sz="1400" b="1">
                <a:solidFill>
                  <a:srgbClr val="3498DB"/>
                </a:solidFill>
              </a:defRPr>
            </a:pPr>
            <a:r>
              <a:rPr sz="1050"/>
              <a:t>Cosmos DB</a:t>
            </a:r>
          </a:p>
          <a:p>
            <a:r>
              <a:rPr sz="1350"/>
              <a:t>(Time-series)</a:t>
            </a:r>
          </a:p>
        </p:txBody>
      </p:sp>
      <p:sp>
        <p:nvSpPr>
          <p:cNvPr id="21" name="Rounded Rectangle 20">
            <a:extLst>
              <a:ext uri="{FF2B5EF4-FFF2-40B4-BE49-F238E27FC236}">
                <a16:creationId xmlns:a16="http://schemas.microsoft.com/office/drawing/2014/main" id="{AE49A236-AFDD-6407-1255-D521619CC967}"/>
              </a:ext>
            </a:extLst>
          </p:cNvPr>
          <p:cNvSpPr/>
          <p:nvPr/>
        </p:nvSpPr>
        <p:spPr>
          <a:xfrm>
            <a:off x="3771900" y="3771900"/>
            <a:ext cx="1714500" cy="6858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7C3180F3-CF45-4DED-202C-0370B1FC567B}"/>
              </a:ext>
            </a:extLst>
          </p:cNvPr>
          <p:cNvSpPr txBox="1"/>
          <p:nvPr/>
        </p:nvSpPr>
        <p:spPr>
          <a:xfrm>
            <a:off x="3771900" y="3909060"/>
            <a:ext cx="1714500" cy="461665"/>
          </a:xfrm>
          <a:prstGeom prst="rect">
            <a:avLst/>
          </a:prstGeom>
          <a:noFill/>
        </p:spPr>
        <p:txBody>
          <a:bodyPr wrap="square">
            <a:spAutoFit/>
          </a:bodyPr>
          <a:lstStyle/>
          <a:p>
            <a:pPr algn="ctr">
              <a:defRPr sz="1400" b="1">
                <a:solidFill>
                  <a:srgbClr val="2ECC71"/>
                </a:solidFill>
              </a:defRPr>
            </a:pPr>
            <a:r>
              <a:rPr sz="1050"/>
              <a:t>AI Search</a:t>
            </a:r>
          </a:p>
          <a:p>
            <a:r>
              <a:rPr sz="1350"/>
              <a:t>(Vectors)</a:t>
            </a:r>
          </a:p>
        </p:txBody>
      </p:sp>
      <p:sp>
        <p:nvSpPr>
          <p:cNvPr id="23" name="Rounded Rectangle 22">
            <a:extLst>
              <a:ext uri="{FF2B5EF4-FFF2-40B4-BE49-F238E27FC236}">
                <a16:creationId xmlns:a16="http://schemas.microsoft.com/office/drawing/2014/main" id="{73181B64-747A-015A-E971-5E06E4F82BC3}"/>
              </a:ext>
            </a:extLst>
          </p:cNvPr>
          <p:cNvSpPr/>
          <p:nvPr/>
        </p:nvSpPr>
        <p:spPr>
          <a:xfrm>
            <a:off x="6515100" y="3771900"/>
            <a:ext cx="1714500"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02BBF529-2675-040B-46A2-EE5D7A9BD2D6}"/>
              </a:ext>
            </a:extLst>
          </p:cNvPr>
          <p:cNvSpPr txBox="1"/>
          <p:nvPr/>
        </p:nvSpPr>
        <p:spPr>
          <a:xfrm>
            <a:off x="6515100" y="3909060"/>
            <a:ext cx="1714500" cy="461665"/>
          </a:xfrm>
          <a:prstGeom prst="rect">
            <a:avLst/>
          </a:prstGeom>
          <a:noFill/>
        </p:spPr>
        <p:txBody>
          <a:bodyPr wrap="square">
            <a:spAutoFit/>
          </a:bodyPr>
          <a:lstStyle/>
          <a:p>
            <a:pPr algn="ctr">
              <a:defRPr sz="1400" b="1">
                <a:solidFill>
                  <a:srgbClr val="E67E22"/>
                </a:solidFill>
              </a:defRPr>
            </a:pPr>
            <a:r>
              <a:rPr sz="1050"/>
              <a:t>Redis</a:t>
            </a:r>
          </a:p>
          <a:p>
            <a:r>
              <a:rPr sz="1350"/>
              <a:t>(Cache)</a:t>
            </a:r>
          </a:p>
        </p:txBody>
      </p:sp>
    </p:spTree>
    <p:extLst>
      <p:ext uri="{BB962C8B-B14F-4D97-AF65-F5344CB8AC3E}">
        <p14:creationId xmlns:p14="http://schemas.microsoft.com/office/powerpoint/2010/main" val="2448595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0909-7FD9-B770-8B5D-044E42BC1B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4E9F7E5-92BB-5583-8FB5-21EEC05B7AD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47CD5915-94BB-5FE9-D4D1-6AFC40683FBD}"/>
              </a:ext>
            </a:extLst>
          </p:cNvPr>
          <p:cNvSpPr txBox="1"/>
          <p:nvPr/>
        </p:nvSpPr>
        <p:spPr>
          <a:xfrm>
            <a:off x="2059019" y="1714500"/>
            <a:ext cx="5025735" cy="715581"/>
          </a:xfrm>
          <a:prstGeom prst="rect">
            <a:avLst/>
          </a:prstGeom>
          <a:noFill/>
        </p:spPr>
        <p:txBody>
          <a:bodyPr wrap="none">
            <a:spAutoFit/>
          </a:bodyPr>
          <a:lstStyle/>
          <a:p>
            <a:pPr algn="ctr">
              <a:defRPr sz="5400" b="1">
                <a:solidFill>
                  <a:srgbClr val="FFFFFF"/>
                </a:solidFill>
              </a:defRPr>
            </a:pPr>
            <a:r>
              <a:rPr sz="4050"/>
              <a:t>☁️ Azure Deployment</a:t>
            </a:r>
          </a:p>
        </p:txBody>
      </p:sp>
      <p:sp>
        <p:nvSpPr>
          <p:cNvPr id="4" name="TextBox 3">
            <a:extLst>
              <a:ext uri="{FF2B5EF4-FFF2-40B4-BE49-F238E27FC236}">
                <a16:creationId xmlns:a16="http://schemas.microsoft.com/office/drawing/2014/main" id="{6667E059-F26B-1EA5-9155-915D55B7365B}"/>
              </a:ext>
            </a:extLst>
          </p:cNvPr>
          <p:cNvSpPr txBox="1"/>
          <p:nvPr/>
        </p:nvSpPr>
        <p:spPr>
          <a:xfrm>
            <a:off x="2430916" y="2880360"/>
            <a:ext cx="4281941" cy="415498"/>
          </a:xfrm>
          <a:prstGeom prst="rect">
            <a:avLst/>
          </a:prstGeom>
          <a:noFill/>
        </p:spPr>
        <p:txBody>
          <a:bodyPr wrap="none">
            <a:spAutoFit/>
          </a:bodyPr>
          <a:lstStyle/>
          <a:p>
            <a:pPr algn="ctr">
              <a:defRPr sz="2800">
                <a:solidFill>
                  <a:srgbClr val="FFFFFF"/>
                </a:solidFill>
              </a:defRPr>
            </a:pPr>
            <a:r>
              <a:rPr sz="2100"/>
              <a:t>From Local to Cloud-Scale Production</a:t>
            </a:r>
          </a:p>
        </p:txBody>
      </p:sp>
      <p:sp>
        <p:nvSpPr>
          <p:cNvPr id="5" name="TextBox 4">
            <a:extLst>
              <a:ext uri="{FF2B5EF4-FFF2-40B4-BE49-F238E27FC236}">
                <a16:creationId xmlns:a16="http://schemas.microsoft.com/office/drawing/2014/main" id="{2FAD2858-7206-B24E-FBD5-A4F17933D14F}"/>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65987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9FDD-DFD7-4ACE-FE55-7A20644534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C1C8777-DB76-7F75-09A0-02DA1502114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2B188673-63F8-643E-9311-61EB4A98E58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CAC75955-51C4-0F85-D32D-EDE1FB5883E4}"/>
              </a:ext>
            </a:extLst>
          </p:cNvPr>
          <p:cNvSpPr txBox="1"/>
          <p:nvPr/>
        </p:nvSpPr>
        <p:spPr>
          <a:xfrm>
            <a:off x="342900" y="102871"/>
            <a:ext cx="4552849" cy="507831"/>
          </a:xfrm>
          <a:prstGeom prst="rect">
            <a:avLst/>
          </a:prstGeom>
          <a:noFill/>
        </p:spPr>
        <p:txBody>
          <a:bodyPr wrap="none">
            <a:spAutoFit/>
          </a:bodyPr>
          <a:lstStyle/>
          <a:p>
            <a:pPr algn="l">
              <a:defRPr sz="3600" b="1">
                <a:solidFill>
                  <a:srgbClr val="FFFFFF"/>
                </a:solidFill>
              </a:defRPr>
            </a:pPr>
            <a:r>
              <a:rPr sz="2700"/>
              <a:t>Production Azure Architecture</a:t>
            </a:r>
          </a:p>
        </p:txBody>
      </p:sp>
      <p:sp>
        <p:nvSpPr>
          <p:cNvPr id="5" name="Rounded Rectangle 4">
            <a:extLst>
              <a:ext uri="{FF2B5EF4-FFF2-40B4-BE49-F238E27FC236}">
                <a16:creationId xmlns:a16="http://schemas.microsoft.com/office/drawing/2014/main" id="{56BB5814-FB2C-7A39-9711-E333389BC871}"/>
              </a:ext>
            </a:extLst>
          </p:cNvPr>
          <p:cNvSpPr/>
          <p:nvPr/>
        </p:nvSpPr>
        <p:spPr>
          <a:xfrm>
            <a:off x="6858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B36FF6B-7D29-4367-5E03-4C5A884C29B0}"/>
              </a:ext>
            </a:extLst>
          </p:cNvPr>
          <p:cNvSpPr txBox="1"/>
          <p:nvPr/>
        </p:nvSpPr>
        <p:spPr>
          <a:xfrm>
            <a:off x="1529122" y="1165860"/>
            <a:ext cx="713657" cy="553998"/>
          </a:xfrm>
          <a:prstGeom prst="rect">
            <a:avLst/>
          </a:prstGeom>
          <a:noFill/>
        </p:spPr>
        <p:txBody>
          <a:bodyPr wrap="none">
            <a:spAutoFit/>
          </a:bodyPr>
          <a:lstStyle/>
          <a:p>
            <a:pPr algn="ctr">
              <a:defRPr sz="4000"/>
            </a:pPr>
            <a:r>
              <a:rPr sz="3000"/>
              <a:t>🌐</a:t>
            </a:r>
          </a:p>
        </p:txBody>
      </p:sp>
      <p:sp>
        <p:nvSpPr>
          <p:cNvPr id="7" name="TextBox 6">
            <a:extLst>
              <a:ext uri="{FF2B5EF4-FFF2-40B4-BE49-F238E27FC236}">
                <a16:creationId xmlns:a16="http://schemas.microsoft.com/office/drawing/2014/main" id="{36E1D21E-6EB4-9510-E37A-02E46F16EE52}"/>
              </a:ext>
            </a:extLst>
          </p:cNvPr>
          <p:cNvSpPr txBox="1"/>
          <p:nvPr/>
        </p:nvSpPr>
        <p:spPr>
          <a:xfrm>
            <a:off x="1372829" y="1577340"/>
            <a:ext cx="1026243" cy="300082"/>
          </a:xfrm>
          <a:prstGeom prst="rect">
            <a:avLst/>
          </a:prstGeom>
          <a:noFill/>
        </p:spPr>
        <p:txBody>
          <a:bodyPr wrap="none">
            <a:spAutoFit/>
          </a:bodyPr>
          <a:lstStyle/>
          <a:p>
            <a:pPr algn="ctr">
              <a:defRPr sz="1800" b="1">
                <a:solidFill>
                  <a:srgbClr val="3498DB"/>
                </a:solidFill>
              </a:defRPr>
            </a:pPr>
            <a:r>
              <a:rPr sz="1350"/>
              <a:t>App Service</a:t>
            </a:r>
          </a:p>
        </p:txBody>
      </p:sp>
      <p:sp>
        <p:nvSpPr>
          <p:cNvPr id="8" name="TextBox 7">
            <a:extLst>
              <a:ext uri="{FF2B5EF4-FFF2-40B4-BE49-F238E27FC236}">
                <a16:creationId xmlns:a16="http://schemas.microsoft.com/office/drawing/2014/main" id="{8B14C32A-C35F-D284-F508-A1A86720ED07}"/>
              </a:ext>
            </a:extLst>
          </p:cNvPr>
          <p:cNvSpPr txBox="1"/>
          <p:nvPr/>
        </p:nvSpPr>
        <p:spPr>
          <a:xfrm>
            <a:off x="891540" y="1920240"/>
            <a:ext cx="1988820" cy="415498"/>
          </a:xfrm>
          <a:prstGeom prst="rect">
            <a:avLst/>
          </a:prstGeom>
          <a:noFill/>
        </p:spPr>
        <p:txBody>
          <a:bodyPr wrap="square">
            <a:spAutoFit/>
          </a:bodyPr>
          <a:lstStyle/>
          <a:p>
            <a:pPr algn="ctr">
              <a:defRPr sz="1400">
                <a:solidFill>
                  <a:srgbClr val="555555"/>
                </a:solidFill>
              </a:defRPr>
            </a:pPr>
            <a:r>
              <a:rPr sz="1050"/>
              <a:t>Host MCP servers with auto-scaling</a:t>
            </a:r>
          </a:p>
        </p:txBody>
      </p:sp>
      <p:sp>
        <p:nvSpPr>
          <p:cNvPr id="9" name="Rounded Rectangle 8">
            <a:extLst>
              <a:ext uri="{FF2B5EF4-FFF2-40B4-BE49-F238E27FC236}">
                <a16:creationId xmlns:a16="http://schemas.microsoft.com/office/drawing/2014/main" id="{CCFA8D8B-09D7-2879-ED29-BAB4614C397A}"/>
              </a:ext>
            </a:extLst>
          </p:cNvPr>
          <p:cNvSpPr/>
          <p:nvPr/>
        </p:nvSpPr>
        <p:spPr>
          <a:xfrm>
            <a:off x="34290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94C1819-C4A6-67ED-4C84-36F8BCA9F285}"/>
              </a:ext>
            </a:extLst>
          </p:cNvPr>
          <p:cNvSpPr txBox="1"/>
          <p:nvPr/>
        </p:nvSpPr>
        <p:spPr>
          <a:xfrm>
            <a:off x="4272322" y="1165860"/>
            <a:ext cx="713657" cy="553998"/>
          </a:xfrm>
          <a:prstGeom prst="rect">
            <a:avLst/>
          </a:prstGeom>
          <a:noFill/>
        </p:spPr>
        <p:txBody>
          <a:bodyPr wrap="none">
            <a:spAutoFit/>
          </a:bodyPr>
          <a:lstStyle/>
          <a:p>
            <a:pPr algn="ctr">
              <a:defRPr sz="4000"/>
            </a:pPr>
            <a:r>
              <a:rPr sz="3000"/>
              <a:t>🔐</a:t>
            </a:r>
          </a:p>
        </p:txBody>
      </p:sp>
      <p:sp>
        <p:nvSpPr>
          <p:cNvPr id="11" name="TextBox 10">
            <a:extLst>
              <a:ext uri="{FF2B5EF4-FFF2-40B4-BE49-F238E27FC236}">
                <a16:creationId xmlns:a16="http://schemas.microsoft.com/office/drawing/2014/main" id="{37A20ADF-9014-FC85-C571-DF1C4A604394}"/>
              </a:ext>
            </a:extLst>
          </p:cNvPr>
          <p:cNvSpPr txBox="1"/>
          <p:nvPr/>
        </p:nvSpPr>
        <p:spPr>
          <a:xfrm>
            <a:off x="4201726" y="1577340"/>
            <a:ext cx="854849" cy="300082"/>
          </a:xfrm>
          <a:prstGeom prst="rect">
            <a:avLst/>
          </a:prstGeom>
          <a:noFill/>
        </p:spPr>
        <p:txBody>
          <a:bodyPr wrap="none">
            <a:spAutoFit/>
          </a:bodyPr>
          <a:lstStyle/>
          <a:p>
            <a:pPr algn="ctr">
              <a:defRPr sz="1800" b="1">
                <a:solidFill>
                  <a:srgbClr val="3498DB"/>
                </a:solidFill>
              </a:defRPr>
            </a:pPr>
            <a:r>
              <a:rPr sz="1350"/>
              <a:t>Key Vault</a:t>
            </a:r>
          </a:p>
        </p:txBody>
      </p:sp>
      <p:sp>
        <p:nvSpPr>
          <p:cNvPr id="12" name="TextBox 11">
            <a:extLst>
              <a:ext uri="{FF2B5EF4-FFF2-40B4-BE49-F238E27FC236}">
                <a16:creationId xmlns:a16="http://schemas.microsoft.com/office/drawing/2014/main" id="{F8769860-BAA6-2C58-0137-95367B4EEBD9}"/>
              </a:ext>
            </a:extLst>
          </p:cNvPr>
          <p:cNvSpPr txBox="1"/>
          <p:nvPr/>
        </p:nvSpPr>
        <p:spPr>
          <a:xfrm>
            <a:off x="3634740" y="1920240"/>
            <a:ext cx="1988820" cy="253916"/>
          </a:xfrm>
          <a:prstGeom prst="rect">
            <a:avLst/>
          </a:prstGeom>
          <a:noFill/>
        </p:spPr>
        <p:txBody>
          <a:bodyPr wrap="square">
            <a:spAutoFit/>
          </a:bodyPr>
          <a:lstStyle/>
          <a:p>
            <a:pPr algn="ctr">
              <a:defRPr sz="1400">
                <a:solidFill>
                  <a:srgbClr val="555555"/>
                </a:solidFill>
              </a:defRPr>
            </a:pPr>
            <a:r>
              <a:rPr sz="1050"/>
              <a:t>Secure secrets &amp; API keys</a:t>
            </a:r>
          </a:p>
        </p:txBody>
      </p:sp>
      <p:sp>
        <p:nvSpPr>
          <p:cNvPr id="13" name="Rounded Rectangle 12">
            <a:extLst>
              <a:ext uri="{FF2B5EF4-FFF2-40B4-BE49-F238E27FC236}">
                <a16:creationId xmlns:a16="http://schemas.microsoft.com/office/drawing/2014/main" id="{678208DC-3790-A8E1-9729-9E309E7E5B19}"/>
              </a:ext>
            </a:extLst>
          </p:cNvPr>
          <p:cNvSpPr/>
          <p:nvPr/>
        </p:nvSpPr>
        <p:spPr>
          <a:xfrm>
            <a:off x="61722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B3B3DAB6-0573-C994-1BB7-09F7B1AB27E7}"/>
              </a:ext>
            </a:extLst>
          </p:cNvPr>
          <p:cNvSpPr txBox="1"/>
          <p:nvPr/>
        </p:nvSpPr>
        <p:spPr>
          <a:xfrm>
            <a:off x="7015522" y="1165860"/>
            <a:ext cx="713657" cy="553998"/>
          </a:xfrm>
          <a:prstGeom prst="rect">
            <a:avLst/>
          </a:prstGeom>
          <a:noFill/>
        </p:spPr>
        <p:txBody>
          <a:bodyPr wrap="none">
            <a:spAutoFit/>
          </a:bodyPr>
          <a:lstStyle/>
          <a:p>
            <a:pPr algn="ctr">
              <a:defRPr sz="4000"/>
            </a:pPr>
            <a:r>
              <a:rPr sz="3000"/>
              <a:t>🗄️</a:t>
            </a:r>
          </a:p>
        </p:txBody>
      </p:sp>
      <p:sp>
        <p:nvSpPr>
          <p:cNvPr id="15" name="TextBox 14">
            <a:extLst>
              <a:ext uri="{FF2B5EF4-FFF2-40B4-BE49-F238E27FC236}">
                <a16:creationId xmlns:a16="http://schemas.microsoft.com/office/drawing/2014/main" id="{5194E622-498B-7DD3-CD32-95B559385A7A}"/>
              </a:ext>
            </a:extLst>
          </p:cNvPr>
          <p:cNvSpPr txBox="1"/>
          <p:nvPr/>
        </p:nvSpPr>
        <p:spPr>
          <a:xfrm>
            <a:off x="6879267" y="1577340"/>
            <a:ext cx="986168" cy="300082"/>
          </a:xfrm>
          <a:prstGeom prst="rect">
            <a:avLst/>
          </a:prstGeom>
          <a:noFill/>
        </p:spPr>
        <p:txBody>
          <a:bodyPr wrap="none">
            <a:spAutoFit/>
          </a:bodyPr>
          <a:lstStyle/>
          <a:p>
            <a:pPr algn="ctr">
              <a:defRPr sz="1800" b="1">
                <a:solidFill>
                  <a:srgbClr val="3498DB"/>
                </a:solidFill>
              </a:defRPr>
            </a:pPr>
            <a:r>
              <a:rPr sz="1350"/>
              <a:t>Cosmos DB</a:t>
            </a:r>
          </a:p>
        </p:txBody>
      </p:sp>
      <p:sp>
        <p:nvSpPr>
          <p:cNvPr id="16" name="TextBox 15">
            <a:extLst>
              <a:ext uri="{FF2B5EF4-FFF2-40B4-BE49-F238E27FC236}">
                <a16:creationId xmlns:a16="http://schemas.microsoft.com/office/drawing/2014/main" id="{9CEC402B-8E25-2743-A802-8D1360A013AC}"/>
              </a:ext>
            </a:extLst>
          </p:cNvPr>
          <p:cNvSpPr txBox="1"/>
          <p:nvPr/>
        </p:nvSpPr>
        <p:spPr>
          <a:xfrm>
            <a:off x="6377940" y="1920240"/>
            <a:ext cx="1988820" cy="253916"/>
          </a:xfrm>
          <a:prstGeom prst="rect">
            <a:avLst/>
          </a:prstGeom>
          <a:noFill/>
        </p:spPr>
        <p:txBody>
          <a:bodyPr wrap="square">
            <a:spAutoFit/>
          </a:bodyPr>
          <a:lstStyle/>
          <a:p>
            <a:pPr algn="ctr">
              <a:defRPr sz="1400">
                <a:solidFill>
                  <a:srgbClr val="555555"/>
                </a:solidFill>
              </a:defRPr>
            </a:pPr>
            <a:r>
              <a:rPr sz="1050"/>
              <a:t>Global distributed database</a:t>
            </a:r>
          </a:p>
        </p:txBody>
      </p:sp>
      <p:sp>
        <p:nvSpPr>
          <p:cNvPr id="17" name="Rounded Rectangle 16">
            <a:extLst>
              <a:ext uri="{FF2B5EF4-FFF2-40B4-BE49-F238E27FC236}">
                <a16:creationId xmlns:a16="http://schemas.microsoft.com/office/drawing/2014/main" id="{275FBD1C-AB3F-DFE7-7ADA-81ECF47E842A}"/>
              </a:ext>
            </a:extLst>
          </p:cNvPr>
          <p:cNvSpPr/>
          <p:nvPr/>
        </p:nvSpPr>
        <p:spPr>
          <a:xfrm>
            <a:off x="6858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F6B46AE3-8B16-7F40-A4E4-2F7D8AFB53C5}"/>
              </a:ext>
            </a:extLst>
          </p:cNvPr>
          <p:cNvSpPr txBox="1"/>
          <p:nvPr/>
        </p:nvSpPr>
        <p:spPr>
          <a:xfrm>
            <a:off x="1529122" y="2880360"/>
            <a:ext cx="713657" cy="553998"/>
          </a:xfrm>
          <a:prstGeom prst="rect">
            <a:avLst/>
          </a:prstGeom>
          <a:noFill/>
        </p:spPr>
        <p:txBody>
          <a:bodyPr wrap="none">
            <a:spAutoFit/>
          </a:bodyPr>
          <a:lstStyle/>
          <a:p>
            <a:pPr algn="ctr">
              <a:defRPr sz="4000"/>
            </a:pPr>
            <a:r>
              <a:rPr sz="3000"/>
              <a:t>🔍</a:t>
            </a:r>
          </a:p>
        </p:txBody>
      </p:sp>
      <p:sp>
        <p:nvSpPr>
          <p:cNvPr id="19" name="TextBox 18">
            <a:extLst>
              <a:ext uri="{FF2B5EF4-FFF2-40B4-BE49-F238E27FC236}">
                <a16:creationId xmlns:a16="http://schemas.microsoft.com/office/drawing/2014/main" id="{4B522BA0-719C-DF27-EA60-87BEA73A035B}"/>
              </a:ext>
            </a:extLst>
          </p:cNvPr>
          <p:cNvSpPr txBox="1"/>
          <p:nvPr/>
        </p:nvSpPr>
        <p:spPr>
          <a:xfrm>
            <a:off x="1459391" y="3291840"/>
            <a:ext cx="853119" cy="300082"/>
          </a:xfrm>
          <a:prstGeom prst="rect">
            <a:avLst/>
          </a:prstGeom>
          <a:noFill/>
        </p:spPr>
        <p:txBody>
          <a:bodyPr wrap="none">
            <a:spAutoFit/>
          </a:bodyPr>
          <a:lstStyle/>
          <a:p>
            <a:pPr algn="ctr">
              <a:defRPr sz="1800" b="1">
                <a:solidFill>
                  <a:srgbClr val="3498DB"/>
                </a:solidFill>
              </a:defRPr>
            </a:pPr>
            <a:r>
              <a:rPr sz="1350"/>
              <a:t>AI Search</a:t>
            </a:r>
          </a:p>
        </p:txBody>
      </p:sp>
      <p:sp>
        <p:nvSpPr>
          <p:cNvPr id="20" name="TextBox 19">
            <a:extLst>
              <a:ext uri="{FF2B5EF4-FFF2-40B4-BE49-F238E27FC236}">
                <a16:creationId xmlns:a16="http://schemas.microsoft.com/office/drawing/2014/main" id="{49FF6D19-DC4B-EA20-8F59-D1478D0657B1}"/>
              </a:ext>
            </a:extLst>
          </p:cNvPr>
          <p:cNvSpPr txBox="1"/>
          <p:nvPr/>
        </p:nvSpPr>
        <p:spPr>
          <a:xfrm>
            <a:off x="891540" y="3634740"/>
            <a:ext cx="1988820" cy="253916"/>
          </a:xfrm>
          <a:prstGeom prst="rect">
            <a:avLst/>
          </a:prstGeom>
          <a:noFill/>
        </p:spPr>
        <p:txBody>
          <a:bodyPr wrap="square">
            <a:spAutoFit/>
          </a:bodyPr>
          <a:lstStyle/>
          <a:p>
            <a:pPr algn="ctr">
              <a:defRPr sz="1400">
                <a:solidFill>
                  <a:srgbClr val="555555"/>
                </a:solidFill>
              </a:defRPr>
            </a:pPr>
            <a:r>
              <a:rPr sz="1050"/>
              <a:t>Vector search &amp; RAG</a:t>
            </a:r>
          </a:p>
        </p:txBody>
      </p:sp>
      <p:sp>
        <p:nvSpPr>
          <p:cNvPr id="21" name="Rounded Rectangle 20">
            <a:extLst>
              <a:ext uri="{FF2B5EF4-FFF2-40B4-BE49-F238E27FC236}">
                <a16:creationId xmlns:a16="http://schemas.microsoft.com/office/drawing/2014/main" id="{A8FFE503-3243-C37B-E6CE-16F79120F72E}"/>
              </a:ext>
            </a:extLst>
          </p:cNvPr>
          <p:cNvSpPr/>
          <p:nvPr/>
        </p:nvSpPr>
        <p:spPr>
          <a:xfrm>
            <a:off x="34290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9CAAF78C-E8BF-8C23-FA5C-4115A45A40BF}"/>
              </a:ext>
            </a:extLst>
          </p:cNvPr>
          <p:cNvSpPr txBox="1"/>
          <p:nvPr/>
        </p:nvSpPr>
        <p:spPr>
          <a:xfrm>
            <a:off x="4272322" y="2880360"/>
            <a:ext cx="713657" cy="553998"/>
          </a:xfrm>
          <a:prstGeom prst="rect">
            <a:avLst/>
          </a:prstGeom>
          <a:noFill/>
        </p:spPr>
        <p:txBody>
          <a:bodyPr wrap="none">
            <a:spAutoFit/>
          </a:bodyPr>
          <a:lstStyle/>
          <a:p>
            <a:pPr algn="ctr">
              <a:defRPr sz="4000"/>
            </a:pPr>
            <a:r>
              <a:rPr sz="3000"/>
              <a:t>📊</a:t>
            </a:r>
          </a:p>
        </p:txBody>
      </p:sp>
      <p:sp>
        <p:nvSpPr>
          <p:cNvPr id="23" name="TextBox 22">
            <a:extLst>
              <a:ext uri="{FF2B5EF4-FFF2-40B4-BE49-F238E27FC236}">
                <a16:creationId xmlns:a16="http://schemas.microsoft.com/office/drawing/2014/main" id="{228D49B7-F644-8B04-F169-F5CF51C58B36}"/>
              </a:ext>
            </a:extLst>
          </p:cNvPr>
          <p:cNvSpPr txBox="1"/>
          <p:nvPr/>
        </p:nvSpPr>
        <p:spPr>
          <a:xfrm>
            <a:off x="4095190" y="3291840"/>
            <a:ext cx="1067921" cy="300082"/>
          </a:xfrm>
          <a:prstGeom prst="rect">
            <a:avLst/>
          </a:prstGeom>
          <a:noFill/>
        </p:spPr>
        <p:txBody>
          <a:bodyPr wrap="none">
            <a:spAutoFit/>
          </a:bodyPr>
          <a:lstStyle/>
          <a:p>
            <a:pPr algn="ctr">
              <a:defRPr sz="1800" b="1">
                <a:solidFill>
                  <a:srgbClr val="3498DB"/>
                </a:solidFill>
              </a:defRPr>
            </a:pPr>
            <a:r>
              <a:rPr sz="1350"/>
              <a:t>App Insights</a:t>
            </a:r>
          </a:p>
        </p:txBody>
      </p:sp>
      <p:sp>
        <p:nvSpPr>
          <p:cNvPr id="24" name="TextBox 23">
            <a:extLst>
              <a:ext uri="{FF2B5EF4-FFF2-40B4-BE49-F238E27FC236}">
                <a16:creationId xmlns:a16="http://schemas.microsoft.com/office/drawing/2014/main" id="{E78BDD99-D6FF-9B1B-E7B7-238EBFFF7137}"/>
              </a:ext>
            </a:extLst>
          </p:cNvPr>
          <p:cNvSpPr txBox="1"/>
          <p:nvPr/>
        </p:nvSpPr>
        <p:spPr>
          <a:xfrm>
            <a:off x="3634740" y="3634740"/>
            <a:ext cx="1988820" cy="253916"/>
          </a:xfrm>
          <a:prstGeom prst="rect">
            <a:avLst/>
          </a:prstGeom>
          <a:noFill/>
        </p:spPr>
        <p:txBody>
          <a:bodyPr wrap="square">
            <a:spAutoFit/>
          </a:bodyPr>
          <a:lstStyle/>
          <a:p>
            <a:pPr algn="ctr">
              <a:defRPr sz="1400">
                <a:solidFill>
                  <a:srgbClr val="555555"/>
                </a:solidFill>
              </a:defRPr>
            </a:pPr>
            <a:r>
              <a:rPr sz="1050"/>
              <a:t>Monitoring &amp; diagnostics</a:t>
            </a:r>
          </a:p>
        </p:txBody>
      </p:sp>
      <p:sp>
        <p:nvSpPr>
          <p:cNvPr id="25" name="Rounded Rectangle 24">
            <a:extLst>
              <a:ext uri="{FF2B5EF4-FFF2-40B4-BE49-F238E27FC236}">
                <a16:creationId xmlns:a16="http://schemas.microsoft.com/office/drawing/2014/main" id="{966A9139-D1C9-01DA-8992-D143054A898F}"/>
              </a:ext>
            </a:extLst>
          </p:cNvPr>
          <p:cNvSpPr/>
          <p:nvPr/>
        </p:nvSpPr>
        <p:spPr>
          <a:xfrm>
            <a:off x="61722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F46D48B3-8C82-0DC6-16EB-8DCA617142CB}"/>
              </a:ext>
            </a:extLst>
          </p:cNvPr>
          <p:cNvSpPr txBox="1"/>
          <p:nvPr/>
        </p:nvSpPr>
        <p:spPr>
          <a:xfrm>
            <a:off x="7015522" y="2880360"/>
            <a:ext cx="713657" cy="553998"/>
          </a:xfrm>
          <a:prstGeom prst="rect">
            <a:avLst/>
          </a:prstGeom>
          <a:noFill/>
        </p:spPr>
        <p:txBody>
          <a:bodyPr wrap="none">
            <a:spAutoFit/>
          </a:bodyPr>
          <a:lstStyle/>
          <a:p>
            <a:pPr algn="ctr">
              <a:defRPr sz="4000"/>
            </a:pPr>
            <a:r>
              <a:rPr sz="3000"/>
              <a:t>⚡</a:t>
            </a:r>
          </a:p>
        </p:txBody>
      </p:sp>
      <p:sp>
        <p:nvSpPr>
          <p:cNvPr id="27" name="TextBox 26">
            <a:extLst>
              <a:ext uri="{FF2B5EF4-FFF2-40B4-BE49-F238E27FC236}">
                <a16:creationId xmlns:a16="http://schemas.microsoft.com/office/drawing/2014/main" id="{BE591D6E-2C36-2AB3-9CAF-9BC36DBE0D39}"/>
              </a:ext>
            </a:extLst>
          </p:cNvPr>
          <p:cNvSpPr txBox="1"/>
          <p:nvPr/>
        </p:nvSpPr>
        <p:spPr>
          <a:xfrm>
            <a:off x="6852015" y="3291840"/>
            <a:ext cx="1040671" cy="300082"/>
          </a:xfrm>
          <a:prstGeom prst="rect">
            <a:avLst/>
          </a:prstGeom>
          <a:noFill/>
        </p:spPr>
        <p:txBody>
          <a:bodyPr wrap="none">
            <a:spAutoFit/>
          </a:bodyPr>
          <a:lstStyle/>
          <a:p>
            <a:pPr algn="ctr">
              <a:defRPr sz="1800" b="1">
                <a:solidFill>
                  <a:srgbClr val="3498DB"/>
                </a:solidFill>
              </a:defRPr>
            </a:pPr>
            <a:r>
              <a:rPr sz="1350"/>
              <a:t>Redis Cache</a:t>
            </a:r>
          </a:p>
        </p:txBody>
      </p:sp>
      <p:sp>
        <p:nvSpPr>
          <p:cNvPr id="28" name="TextBox 27">
            <a:extLst>
              <a:ext uri="{FF2B5EF4-FFF2-40B4-BE49-F238E27FC236}">
                <a16:creationId xmlns:a16="http://schemas.microsoft.com/office/drawing/2014/main" id="{0522A0BD-9E3F-F31E-7D70-69FF067FB526}"/>
              </a:ext>
            </a:extLst>
          </p:cNvPr>
          <p:cNvSpPr txBox="1"/>
          <p:nvPr/>
        </p:nvSpPr>
        <p:spPr>
          <a:xfrm>
            <a:off x="6377940" y="3634740"/>
            <a:ext cx="1988820" cy="253916"/>
          </a:xfrm>
          <a:prstGeom prst="rect">
            <a:avLst/>
          </a:prstGeom>
          <a:noFill/>
        </p:spPr>
        <p:txBody>
          <a:bodyPr wrap="square">
            <a:spAutoFit/>
          </a:bodyPr>
          <a:lstStyle/>
          <a:p>
            <a:pPr algn="ctr">
              <a:defRPr sz="1400">
                <a:solidFill>
                  <a:srgbClr val="555555"/>
                </a:solidFill>
              </a:defRPr>
            </a:pPr>
            <a:r>
              <a:rPr sz="1050"/>
              <a:t>Fast in-memory storage</a:t>
            </a:r>
          </a:p>
        </p:txBody>
      </p:sp>
    </p:spTree>
    <p:extLst>
      <p:ext uri="{BB962C8B-B14F-4D97-AF65-F5344CB8AC3E}">
        <p14:creationId xmlns:p14="http://schemas.microsoft.com/office/powerpoint/2010/main" val="585869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7CD81-BBBD-A9ED-E983-E4459AB3D51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9A3871-573B-8382-EE30-267350195B69}"/>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AFB4ACFD-435C-F04D-DB0B-A5CB3033EBAF}"/>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5DF7505A-286D-C85F-E442-3F3BF666DCD2}"/>
              </a:ext>
            </a:extLst>
          </p:cNvPr>
          <p:cNvSpPr txBox="1"/>
          <p:nvPr/>
        </p:nvSpPr>
        <p:spPr>
          <a:xfrm>
            <a:off x="342900" y="102871"/>
            <a:ext cx="4104009" cy="507831"/>
          </a:xfrm>
          <a:prstGeom prst="rect">
            <a:avLst/>
          </a:prstGeom>
          <a:noFill/>
        </p:spPr>
        <p:txBody>
          <a:bodyPr wrap="none">
            <a:spAutoFit/>
          </a:bodyPr>
          <a:lstStyle/>
          <a:p>
            <a:pPr algn="l">
              <a:defRPr sz="3600" b="1">
                <a:solidFill>
                  <a:srgbClr val="FFFFFF"/>
                </a:solidFill>
              </a:defRPr>
            </a:pPr>
            <a:r>
              <a:rPr sz="2700"/>
              <a:t>CI/CD Deployment Pipeline</a:t>
            </a:r>
          </a:p>
        </p:txBody>
      </p:sp>
      <p:sp>
        <p:nvSpPr>
          <p:cNvPr id="5" name="Rounded Rectangle 4">
            <a:extLst>
              <a:ext uri="{FF2B5EF4-FFF2-40B4-BE49-F238E27FC236}">
                <a16:creationId xmlns:a16="http://schemas.microsoft.com/office/drawing/2014/main" id="{C4F74F82-4E96-A786-EE0B-BDD0F28C6C5E}"/>
              </a:ext>
            </a:extLst>
          </p:cNvPr>
          <p:cNvSpPr/>
          <p:nvPr/>
        </p:nvSpPr>
        <p:spPr>
          <a:xfrm>
            <a:off x="548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8BD337C-B0E1-EB2C-DADB-E03D0A862364}"/>
              </a:ext>
            </a:extLst>
          </p:cNvPr>
          <p:cNvSpPr txBox="1"/>
          <p:nvPr/>
        </p:nvSpPr>
        <p:spPr>
          <a:xfrm>
            <a:off x="1112904" y="1851660"/>
            <a:ext cx="380233" cy="553998"/>
          </a:xfrm>
          <a:prstGeom prst="rect">
            <a:avLst/>
          </a:prstGeom>
          <a:noFill/>
        </p:spPr>
        <p:txBody>
          <a:bodyPr wrap="none">
            <a:spAutoFit/>
          </a:bodyPr>
          <a:lstStyle/>
          <a:p>
            <a:pPr algn="ctr">
              <a:defRPr sz="4000" b="1">
                <a:solidFill>
                  <a:srgbClr val="FFFFFF"/>
                </a:solidFill>
              </a:defRPr>
            </a:pPr>
            <a:r>
              <a:rPr sz="3000"/>
              <a:t>1</a:t>
            </a:r>
          </a:p>
        </p:txBody>
      </p:sp>
      <p:sp>
        <p:nvSpPr>
          <p:cNvPr id="7" name="TextBox 6">
            <a:extLst>
              <a:ext uri="{FF2B5EF4-FFF2-40B4-BE49-F238E27FC236}">
                <a16:creationId xmlns:a16="http://schemas.microsoft.com/office/drawing/2014/main" id="{663EAF6A-F80C-31FF-27A7-611931106FA5}"/>
              </a:ext>
            </a:extLst>
          </p:cNvPr>
          <p:cNvSpPr txBox="1"/>
          <p:nvPr/>
        </p:nvSpPr>
        <p:spPr>
          <a:xfrm>
            <a:off x="685800" y="2400300"/>
            <a:ext cx="1234440" cy="484748"/>
          </a:xfrm>
          <a:prstGeom prst="rect">
            <a:avLst/>
          </a:prstGeom>
          <a:noFill/>
        </p:spPr>
        <p:txBody>
          <a:bodyPr wrap="square">
            <a:spAutoFit/>
          </a:bodyPr>
          <a:lstStyle/>
          <a:p>
            <a:pPr algn="ctr">
              <a:defRPr sz="1600" b="1">
                <a:solidFill>
                  <a:srgbClr val="FFFFFF"/>
                </a:solidFill>
              </a:defRPr>
            </a:pPr>
            <a:r>
              <a:rPr sz="1200"/>
              <a:t>Code</a:t>
            </a:r>
          </a:p>
          <a:p>
            <a:r>
              <a:rPr sz="1350"/>
              <a:t>Commit</a:t>
            </a:r>
          </a:p>
        </p:txBody>
      </p:sp>
      <p:sp>
        <p:nvSpPr>
          <p:cNvPr id="8" name="TextBox 7">
            <a:extLst>
              <a:ext uri="{FF2B5EF4-FFF2-40B4-BE49-F238E27FC236}">
                <a16:creationId xmlns:a16="http://schemas.microsoft.com/office/drawing/2014/main" id="{DE0F5A1D-EA1A-2F93-D80C-B7808FC76947}"/>
              </a:ext>
            </a:extLst>
          </p:cNvPr>
          <p:cNvSpPr txBox="1"/>
          <p:nvPr/>
        </p:nvSpPr>
        <p:spPr>
          <a:xfrm>
            <a:off x="685800" y="3017521"/>
            <a:ext cx="1234440" cy="450123"/>
          </a:xfrm>
          <a:prstGeom prst="rect">
            <a:avLst/>
          </a:prstGeom>
          <a:noFill/>
        </p:spPr>
        <p:txBody>
          <a:bodyPr wrap="square">
            <a:spAutoFit/>
          </a:bodyPr>
          <a:lstStyle/>
          <a:p>
            <a:pPr algn="ctr">
              <a:defRPr sz="1300">
                <a:solidFill>
                  <a:srgbClr val="FFFFFF"/>
                </a:solidFill>
              </a:defRPr>
            </a:pPr>
            <a:r>
              <a:rPr sz="975"/>
              <a:t>Push to</a:t>
            </a:r>
          </a:p>
          <a:p>
            <a:r>
              <a:rPr sz="1350"/>
              <a:t>GitHub</a:t>
            </a:r>
          </a:p>
        </p:txBody>
      </p:sp>
      <p:sp>
        <p:nvSpPr>
          <p:cNvPr id="9" name="TextBox 8">
            <a:extLst>
              <a:ext uri="{FF2B5EF4-FFF2-40B4-BE49-F238E27FC236}">
                <a16:creationId xmlns:a16="http://schemas.microsoft.com/office/drawing/2014/main" id="{07767580-4A73-5E41-4FA4-6D11CAFA2CA7}"/>
              </a:ext>
            </a:extLst>
          </p:cNvPr>
          <p:cNvSpPr txBox="1"/>
          <p:nvPr/>
        </p:nvSpPr>
        <p:spPr>
          <a:xfrm>
            <a:off x="2091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0" name="Rounded Rectangle 9">
            <a:extLst>
              <a:ext uri="{FF2B5EF4-FFF2-40B4-BE49-F238E27FC236}">
                <a16:creationId xmlns:a16="http://schemas.microsoft.com/office/drawing/2014/main" id="{0B0D728E-5F57-E119-4998-9D610EBDE692}"/>
              </a:ext>
            </a:extLst>
          </p:cNvPr>
          <p:cNvSpPr/>
          <p:nvPr/>
        </p:nvSpPr>
        <p:spPr>
          <a:xfrm>
            <a:off x="2263140" y="1714500"/>
            <a:ext cx="1508760" cy="20574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8AF32564-048D-0C06-5C78-97102698ACDC}"/>
              </a:ext>
            </a:extLst>
          </p:cNvPr>
          <p:cNvSpPr txBox="1"/>
          <p:nvPr/>
        </p:nvSpPr>
        <p:spPr>
          <a:xfrm>
            <a:off x="2827404" y="1851660"/>
            <a:ext cx="380233" cy="553998"/>
          </a:xfrm>
          <a:prstGeom prst="rect">
            <a:avLst/>
          </a:prstGeom>
          <a:noFill/>
        </p:spPr>
        <p:txBody>
          <a:bodyPr wrap="none">
            <a:spAutoFit/>
          </a:bodyPr>
          <a:lstStyle/>
          <a:p>
            <a:pPr algn="ctr">
              <a:defRPr sz="4000" b="1">
                <a:solidFill>
                  <a:srgbClr val="FFFFFF"/>
                </a:solidFill>
              </a:defRPr>
            </a:pPr>
            <a:r>
              <a:rPr sz="3000"/>
              <a:t>2</a:t>
            </a:r>
          </a:p>
        </p:txBody>
      </p:sp>
      <p:sp>
        <p:nvSpPr>
          <p:cNvPr id="12" name="TextBox 11">
            <a:extLst>
              <a:ext uri="{FF2B5EF4-FFF2-40B4-BE49-F238E27FC236}">
                <a16:creationId xmlns:a16="http://schemas.microsoft.com/office/drawing/2014/main" id="{539FA6CD-1642-48AA-8EAC-D3BBC0224346}"/>
              </a:ext>
            </a:extLst>
          </p:cNvPr>
          <p:cNvSpPr txBox="1"/>
          <p:nvPr/>
        </p:nvSpPr>
        <p:spPr>
          <a:xfrm>
            <a:off x="2400300" y="2400300"/>
            <a:ext cx="1234440" cy="484748"/>
          </a:xfrm>
          <a:prstGeom prst="rect">
            <a:avLst/>
          </a:prstGeom>
          <a:noFill/>
        </p:spPr>
        <p:txBody>
          <a:bodyPr wrap="square">
            <a:spAutoFit/>
          </a:bodyPr>
          <a:lstStyle/>
          <a:p>
            <a:pPr algn="ctr">
              <a:defRPr sz="1600" b="1">
                <a:solidFill>
                  <a:srgbClr val="FFFFFF"/>
                </a:solidFill>
              </a:defRPr>
            </a:pPr>
            <a:r>
              <a:rPr sz="1200"/>
              <a:t>Build</a:t>
            </a:r>
          </a:p>
          <a:p>
            <a:r>
              <a:rPr sz="1350"/>
              <a:t>&amp; Test</a:t>
            </a:r>
          </a:p>
        </p:txBody>
      </p:sp>
      <p:sp>
        <p:nvSpPr>
          <p:cNvPr id="13" name="TextBox 12">
            <a:extLst>
              <a:ext uri="{FF2B5EF4-FFF2-40B4-BE49-F238E27FC236}">
                <a16:creationId xmlns:a16="http://schemas.microsoft.com/office/drawing/2014/main" id="{F261E836-406F-76BF-C3D3-5C4BD3891B77}"/>
              </a:ext>
            </a:extLst>
          </p:cNvPr>
          <p:cNvSpPr txBox="1"/>
          <p:nvPr/>
        </p:nvSpPr>
        <p:spPr>
          <a:xfrm>
            <a:off x="2400300" y="3017521"/>
            <a:ext cx="1234440" cy="450123"/>
          </a:xfrm>
          <a:prstGeom prst="rect">
            <a:avLst/>
          </a:prstGeom>
          <a:noFill/>
        </p:spPr>
        <p:txBody>
          <a:bodyPr wrap="square">
            <a:spAutoFit/>
          </a:bodyPr>
          <a:lstStyle/>
          <a:p>
            <a:pPr algn="ctr">
              <a:defRPr sz="1300">
                <a:solidFill>
                  <a:srgbClr val="FFFFFF"/>
                </a:solidFill>
              </a:defRPr>
            </a:pPr>
            <a:r>
              <a:rPr sz="975"/>
              <a:t>GitHub</a:t>
            </a:r>
          </a:p>
          <a:p>
            <a:r>
              <a:rPr sz="1350"/>
              <a:t>Actions</a:t>
            </a:r>
          </a:p>
        </p:txBody>
      </p:sp>
      <p:sp>
        <p:nvSpPr>
          <p:cNvPr id="14" name="TextBox 13">
            <a:extLst>
              <a:ext uri="{FF2B5EF4-FFF2-40B4-BE49-F238E27FC236}">
                <a16:creationId xmlns:a16="http://schemas.microsoft.com/office/drawing/2014/main" id="{1F139B7C-A4C8-AE91-0A27-0BBE439BDDCD}"/>
              </a:ext>
            </a:extLst>
          </p:cNvPr>
          <p:cNvSpPr txBox="1"/>
          <p:nvPr/>
        </p:nvSpPr>
        <p:spPr>
          <a:xfrm>
            <a:off x="3806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5" name="Rounded Rectangle 14">
            <a:extLst>
              <a:ext uri="{FF2B5EF4-FFF2-40B4-BE49-F238E27FC236}">
                <a16:creationId xmlns:a16="http://schemas.microsoft.com/office/drawing/2014/main" id="{BF0D07C1-D35E-D4CC-BE0F-D5ABA0A03874}"/>
              </a:ext>
            </a:extLst>
          </p:cNvPr>
          <p:cNvSpPr/>
          <p:nvPr/>
        </p:nvSpPr>
        <p:spPr>
          <a:xfrm>
            <a:off x="3977640" y="1714500"/>
            <a:ext cx="150876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1234FE0-35B6-533D-94D3-26E2CF3A4D69}"/>
              </a:ext>
            </a:extLst>
          </p:cNvPr>
          <p:cNvSpPr txBox="1"/>
          <p:nvPr/>
        </p:nvSpPr>
        <p:spPr>
          <a:xfrm>
            <a:off x="4541904" y="1851660"/>
            <a:ext cx="380233" cy="553998"/>
          </a:xfrm>
          <a:prstGeom prst="rect">
            <a:avLst/>
          </a:prstGeom>
          <a:noFill/>
        </p:spPr>
        <p:txBody>
          <a:bodyPr wrap="none">
            <a:spAutoFit/>
          </a:bodyPr>
          <a:lstStyle/>
          <a:p>
            <a:pPr algn="ctr">
              <a:defRPr sz="4000" b="1">
                <a:solidFill>
                  <a:srgbClr val="FFFFFF"/>
                </a:solidFill>
              </a:defRPr>
            </a:pPr>
            <a:r>
              <a:rPr sz="3000"/>
              <a:t>3</a:t>
            </a:r>
          </a:p>
        </p:txBody>
      </p:sp>
      <p:sp>
        <p:nvSpPr>
          <p:cNvPr id="17" name="TextBox 16">
            <a:extLst>
              <a:ext uri="{FF2B5EF4-FFF2-40B4-BE49-F238E27FC236}">
                <a16:creationId xmlns:a16="http://schemas.microsoft.com/office/drawing/2014/main" id="{116FFA39-7245-1A75-D758-BB347DBB9AD7}"/>
              </a:ext>
            </a:extLst>
          </p:cNvPr>
          <p:cNvSpPr txBox="1"/>
          <p:nvPr/>
        </p:nvSpPr>
        <p:spPr>
          <a:xfrm>
            <a:off x="4114800" y="2400300"/>
            <a:ext cx="1234440" cy="484748"/>
          </a:xfrm>
          <a:prstGeom prst="rect">
            <a:avLst/>
          </a:prstGeom>
          <a:noFill/>
        </p:spPr>
        <p:txBody>
          <a:bodyPr wrap="square">
            <a:spAutoFit/>
          </a:bodyPr>
          <a:lstStyle/>
          <a:p>
            <a:pPr algn="ctr">
              <a:defRPr sz="1600" b="1">
                <a:solidFill>
                  <a:srgbClr val="FFFFFF"/>
                </a:solidFill>
              </a:defRPr>
            </a:pPr>
            <a:r>
              <a:rPr sz="1200"/>
              <a:t>Container</a:t>
            </a:r>
          </a:p>
          <a:p>
            <a:r>
              <a:rPr sz="1350"/>
              <a:t>Build</a:t>
            </a:r>
          </a:p>
        </p:txBody>
      </p:sp>
      <p:sp>
        <p:nvSpPr>
          <p:cNvPr id="18" name="TextBox 17">
            <a:extLst>
              <a:ext uri="{FF2B5EF4-FFF2-40B4-BE49-F238E27FC236}">
                <a16:creationId xmlns:a16="http://schemas.microsoft.com/office/drawing/2014/main" id="{CED71CE4-0EE5-D243-2BA0-BEF73578EEC2}"/>
              </a:ext>
            </a:extLst>
          </p:cNvPr>
          <p:cNvSpPr txBox="1"/>
          <p:nvPr/>
        </p:nvSpPr>
        <p:spPr>
          <a:xfrm>
            <a:off x="4114800" y="3017521"/>
            <a:ext cx="1234440" cy="450123"/>
          </a:xfrm>
          <a:prstGeom prst="rect">
            <a:avLst/>
          </a:prstGeom>
          <a:noFill/>
        </p:spPr>
        <p:txBody>
          <a:bodyPr wrap="square">
            <a:spAutoFit/>
          </a:bodyPr>
          <a:lstStyle/>
          <a:p>
            <a:pPr algn="ctr">
              <a:defRPr sz="1300">
                <a:solidFill>
                  <a:srgbClr val="FFFFFF"/>
                </a:solidFill>
              </a:defRPr>
            </a:pPr>
            <a:r>
              <a:rPr sz="975"/>
              <a:t>Docker</a:t>
            </a:r>
          </a:p>
          <a:p>
            <a:r>
              <a:rPr sz="1350"/>
              <a:t>Image</a:t>
            </a:r>
          </a:p>
        </p:txBody>
      </p:sp>
      <p:sp>
        <p:nvSpPr>
          <p:cNvPr id="19" name="TextBox 18">
            <a:extLst>
              <a:ext uri="{FF2B5EF4-FFF2-40B4-BE49-F238E27FC236}">
                <a16:creationId xmlns:a16="http://schemas.microsoft.com/office/drawing/2014/main" id="{90D63B4B-0D6E-AE75-A6E6-ECB4C05F415D}"/>
              </a:ext>
            </a:extLst>
          </p:cNvPr>
          <p:cNvSpPr txBox="1"/>
          <p:nvPr/>
        </p:nvSpPr>
        <p:spPr>
          <a:xfrm>
            <a:off x="5520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0" name="Rounded Rectangle 19">
            <a:extLst>
              <a:ext uri="{FF2B5EF4-FFF2-40B4-BE49-F238E27FC236}">
                <a16:creationId xmlns:a16="http://schemas.microsoft.com/office/drawing/2014/main" id="{B1BC1A36-DCFD-951C-19A2-3CCA9B6C1BC4}"/>
              </a:ext>
            </a:extLst>
          </p:cNvPr>
          <p:cNvSpPr/>
          <p:nvPr/>
        </p:nvSpPr>
        <p:spPr>
          <a:xfrm>
            <a:off x="5692140" y="1714500"/>
            <a:ext cx="1508760" cy="20574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80433F54-9CD3-F99C-D5E8-A7BC842068B5}"/>
              </a:ext>
            </a:extLst>
          </p:cNvPr>
          <p:cNvSpPr txBox="1"/>
          <p:nvPr/>
        </p:nvSpPr>
        <p:spPr>
          <a:xfrm>
            <a:off x="6256404" y="1851660"/>
            <a:ext cx="380233" cy="553998"/>
          </a:xfrm>
          <a:prstGeom prst="rect">
            <a:avLst/>
          </a:prstGeom>
          <a:noFill/>
        </p:spPr>
        <p:txBody>
          <a:bodyPr wrap="none">
            <a:spAutoFit/>
          </a:bodyPr>
          <a:lstStyle/>
          <a:p>
            <a:pPr algn="ctr">
              <a:defRPr sz="4000" b="1">
                <a:solidFill>
                  <a:srgbClr val="FFFFFF"/>
                </a:solidFill>
              </a:defRPr>
            </a:pPr>
            <a:r>
              <a:rPr sz="3000"/>
              <a:t>4</a:t>
            </a:r>
          </a:p>
        </p:txBody>
      </p:sp>
      <p:sp>
        <p:nvSpPr>
          <p:cNvPr id="22" name="TextBox 21">
            <a:extLst>
              <a:ext uri="{FF2B5EF4-FFF2-40B4-BE49-F238E27FC236}">
                <a16:creationId xmlns:a16="http://schemas.microsoft.com/office/drawing/2014/main" id="{9FB9DE64-DB83-C596-798E-7FD3E7D91BA0}"/>
              </a:ext>
            </a:extLst>
          </p:cNvPr>
          <p:cNvSpPr txBox="1"/>
          <p:nvPr/>
        </p:nvSpPr>
        <p:spPr>
          <a:xfrm>
            <a:off x="5829300" y="2400300"/>
            <a:ext cx="1234440" cy="484748"/>
          </a:xfrm>
          <a:prstGeom prst="rect">
            <a:avLst/>
          </a:prstGeom>
          <a:noFill/>
        </p:spPr>
        <p:txBody>
          <a:bodyPr wrap="square">
            <a:spAutoFit/>
          </a:bodyPr>
          <a:lstStyle/>
          <a:p>
            <a:pPr algn="ctr">
              <a:defRPr sz="1600" b="1">
                <a:solidFill>
                  <a:srgbClr val="FFFFFF"/>
                </a:solidFill>
              </a:defRPr>
            </a:pPr>
            <a:r>
              <a:rPr sz="1200"/>
              <a:t>Deploy</a:t>
            </a:r>
          </a:p>
          <a:p>
            <a:r>
              <a:rPr sz="1350"/>
              <a:t>to Azure</a:t>
            </a:r>
          </a:p>
        </p:txBody>
      </p:sp>
      <p:sp>
        <p:nvSpPr>
          <p:cNvPr id="23" name="TextBox 22">
            <a:extLst>
              <a:ext uri="{FF2B5EF4-FFF2-40B4-BE49-F238E27FC236}">
                <a16:creationId xmlns:a16="http://schemas.microsoft.com/office/drawing/2014/main" id="{1115E472-D492-64A9-0206-FED16A2DEB60}"/>
              </a:ext>
            </a:extLst>
          </p:cNvPr>
          <p:cNvSpPr txBox="1"/>
          <p:nvPr/>
        </p:nvSpPr>
        <p:spPr>
          <a:xfrm>
            <a:off x="5829300" y="3017521"/>
            <a:ext cx="1234440" cy="450123"/>
          </a:xfrm>
          <a:prstGeom prst="rect">
            <a:avLst/>
          </a:prstGeom>
          <a:noFill/>
        </p:spPr>
        <p:txBody>
          <a:bodyPr wrap="square">
            <a:spAutoFit/>
          </a:bodyPr>
          <a:lstStyle/>
          <a:p>
            <a:pPr algn="ctr">
              <a:defRPr sz="1300">
                <a:solidFill>
                  <a:srgbClr val="FFFFFF"/>
                </a:solidFill>
              </a:defRPr>
            </a:pPr>
            <a:r>
              <a:rPr sz="975"/>
              <a:t>App</a:t>
            </a:r>
          </a:p>
          <a:p>
            <a:r>
              <a:rPr sz="1350"/>
              <a:t>Service</a:t>
            </a:r>
          </a:p>
        </p:txBody>
      </p:sp>
      <p:sp>
        <p:nvSpPr>
          <p:cNvPr id="24" name="TextBox 23">
            <a:extLst>
              <a:ext uri="{FF2B5EF4-FFF2-40B4-BE49-F238E27FC236}">
                <a16:creationId xmlns:a16="http://schemas.microsoft.com/office/drawing/2014/main" id="{FDED711B-F20B-4789-BB18-DA77EC950D3E}"/>
              </a:ext>
            </a:extLst>
          </p:cNvPr>
          <p:cNvSpPr txBox="1"/>
          <p:nvPr/>
        </p:nvSpPr>
        <p:spPr>
          <a:xfrm>
            <a:off x="7235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5" name="Rounded Rectangle 24">
            <a:extLst>
              <a:ext uri="{FF2B5EF4-FFF2-40B4-BE49-F238E27FC236}">
                <a16:creationId xmlns:a16="http://schemas.microsoft.com/office/drawing/2014/main" id="{40C828BA-A25B-E529-519F-3F2301DB16EF}"/>
              </a:ext>
            </a:extLst>
          </p:cNvPr>
          <p:cNvSpPr/>
          <p:nvPr/>
        </p:nvSpPr>
        <p:spPr>
          <a:xfrm>
            <a:off x="7406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3A2025DE-31B8-616F-AAC3-E25693D55E39}"/>
              </a:ext>
            </a:extLst>
          </p:cNvPr>
          <p:cNvSpPr txBox="1"/>
          <p:nvPr/>
        </p:nvSpPr>
        <p:spPr>
          <a:xfrm>
            <a:off x="7970904" y="1851660"/>
            <a:ext cx="380233" cy="553998"/>
          </a:xfrm>
          <a:prstGeom prst="rect">
            <a:avLst/>
          </a:prstGeom>
          <a:noFill/>
        </p:spPr>
        <p:txBody>
          <a:bodyPr wrap="none">
            <a:spAutoFit/>
          </a:bodyPr>
          <a:lstStyle/>
          <a:p>
            <a:pPr algn="ctr">
              <a:defRPr sz="4000" b="1">
                <a:solidFill>
                  <a:srgbClr val="FFFFFF"/>
                </a:solidFill>
              </a:defRPr>
            </a:pPr>
            <a:r>
              <a:rPr sz="3000"/>
              <a:t>5</a:t>
            </a:r>
          </a:p>
        </p:txBody>
      </p:sp>
      <p:sp>
        <p:nvSpPr>
          <p:cNvPr id="27" name="TextBox 26">
            <a:extLst>
              <a:ext uri="{FF2B5EF4-FFF2-40B4-BE49-F238E27FC236}">
                <a16:creationId xmlns:a16="http://schemas.microsoft.com/office/drawing/2014/main" id="{551E05CF-0D3B-AC4D-446E-0E0641042E74}"/>
              </a:ext>
            </a:extLst>
          </p:cNvPr>
          <p:cNvSpPr txBox="1"/>
          <p:nvPr/>
        </p:nvSpPr>
        <p:spPr>
          <a:xfrm>
            <a:off x="7543800" y="2400300"/>
            <a:ext cx="1234440" cy="484748"/>
          </a:xfrm>
          <a:prstGeom prst="rect">
            <a:avLst/>
          </a:prstGeom>
          <a:noFill/>
        </p:spPr>
        <p:txBody>
          <a:bodyPr wrap="square">
            <a:spAutoFit/>
          </a:bodyPr>
          <a:lstStyle/>
          <a:p>
            <a:pPr algn="ctr">
              <a:defRPr sz="1600" b="1">
                <a:solidFill>
                  <a:srgbClr val="FFFFFF"/>
                </a:solidFill>
              </a:defRPr>
            </a:pPr>
            <a:r>
              <a:rPr sz="1200"/>
              <a:t>Health</a:t>
            </a:r>
          </a:p>
          <a:p>
            <a:r>
              <a:rPr sz="1350"/>
              <a:t>Check</a:t>
            </a:r>
          </a:p>
        </p:txBody>
      </p:sp>
      <p:sp>
        <p:nvSpPr>
          <p:cNvPr id="28" name="TextBox 27">
            <a:extLst>
              <a:ext uri="{FF2B5EF4-FFF2-40B4-BE49-F238E27FC236}">
                <a16:creationId xmlns:a16="http://schemas.microsoft.com/office/drawing/2014/main" id="{0B027861-859E-CF0C-81BA-8624DE925D13}"/>
              </a:ext>
            </a:extLst>
          </p:cNvPr>
          <p:cNvSpPr txBox="1"/>
          <p:nvPr/>
        </p:nvSpPr>
        <p:spPr>
          <a:xfrm>
            <a:off x="7543800" y="3017521"/>
            <a:ext cx="1234440" cy="450123"/>
          </a:xfrm>
          <a:prstGeom prst="rect">
            <a:avLst/>
          </a:prstGeom>
          <a:noFill/>
        </p:spPr>
        <p:txBody>
          <a:bodyPr wrap="square">
            <a:spAutoFit/>
          </a:bodyPr>
          <a:lstStyle/>
          <a:p>
            <a:pPr algn="ctr">
              <a:defRPr sz="1300">
                <a:solidFill>
                  <a:srgbClr val="FFFFFF"/>
                </a:solidFill>
              </a:defRPr>
            </a:pPr>
            <a:r>
              <a:rPr sz="975"/>
              <a:t>Smoke</a:t>
            </a:r>
          </a:p>
          <a:p>
            <a:r>
              <a:rPr sz="1350"/>
              <a:t>Tests</a:t>
            </a:r>
          </a:p>
        </p:txBody>
      </p:sp>
    </p:spTree>
    <p:extLst>
      <p:ext uri="{BB962C8B-B14F-4D97-AF65-F5344CB8AC3E}">
        <p14:creationId xmlns:p14="http://schemas.microsoft.com/office/powerpoint/2010/main" val="2918273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D11B1-5185-D84A-BF8F-DF3948057A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BC00B1-FB0A-E9DE-AA01-768C23E51BCE}"/>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E76220D9-191C-43F7-E4E7-8B73153C83FD}"/>
              </a:ext>
            </a:extLst>
          </p:cNvPr>
          <p:cNvSpPr txBox="1"/>
          <p:nvPr/>
        </p:nvSpPr>
        <p:spPr>
          <a:xfrm>
            <a:off x="1281561" y="1714500"/>
            <a:ext cx="6580648" cy="715581"/>
          </a:xfrm>
          <a:prstGeom prst="rect">
            <a:avLst/>
          </a:prstGeom>
          <a:noFill/>
        </p:spPr>
        <p:txBody>
          <a:bodyPr wrap="none">
            <a:spAutoFit/>
          </a:bodyPr>
          <a:lstStyle/>
          <a:p>
            <a:pPr algn="ctr">
              <a:defRPr sz="5400" b="1">
                <a:solidFill>
                  <a:srgbClr val="FFFFFF"/>
                </a:solidFill>
              </a:defRPr>
            </a:pPr>
            <a:r>
              <a:rPr sz="4050"/>
              <a:t>🔐 Security &amp; Authentication</a:t>
            </a:r>
          </a:p>
        </p:txBody>
      </p:sp>
      <p:sp>
        <p:nvSpPr>
          <p:cNvPr id="4" name="TextBox 3">
            <a:extLst>
              <a:ext uri="{FF2B5EF4-FFF2-40B4-BE49-F238E27FC236}">
                <a16:creationId xmlns:a16="http://schemas.microsoft.com/office/drawing/2014/main" id="{A84C87B4-9C63-CDF6-84CC-D6927B687B6E}"/>
              </a:ext>
            </a:extLst>
          </p:cNvPr>
          <p:cNvSpPr txBox="1"/>
          <p:nvPr/>
        </p:nvSpPr>
        <p:spPr>
          <a:xfrm>
            <a:off x="2549538" y="2880360"/>
            <a:ext cx="4044697" cy="415498"/>
          </a:xfrm>
          <a:prstGeom prst="rect">
            <a:avLst/>
          </a:prstGeom>
          <a:noFill/>
        </p:spPr>
        <p:txBody>
          <a:bodyPr wrap="none">
            <a:spAutoFit/>
          </a:bodyPr>
          <a:lstStyle/>
          <a:p>
            <a:pPr algn="ctr">
              <a:defRPr sz="2800">
                <a:solidFill>
                  <a:srgbClr val="FFFFFF"/>
                </a:solidFill>
              </a:defRPr>
            </a:pPr>
            <a:r>
              <a:rPr sz="2100"/>
              <a:t>Protecting Your MCP Infrastructure</a:t>
            </a:r>
          </a:p>
        </p:txBody>
      </p:sp>
      <p:sp>
        <p:nvSpPr>
          <p:cNvPr id="5" name="TextBox 4">
            <a:extLst>
              <a:ext uri="{FF2B5EF4-FFF2-40B4-BE49-F238E27FC236}">
                <a16:creationId xmlns:a16="http://schemas.microsoft.com/office/drawing/2014/main" id="{24CB7A14-2ADB-5280-3FBF-A53850CF2373}"/>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2576224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EA107-702D-162D-0306-FD999A0CA2D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2229FB-8EC0-41F1-8B14-BFB2B3C28745}"/>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551FFE7B-35F7-328A-EB5F-85D2C6ADDD7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4AD10E1-EB6A-DBA8-B353-DF91F3B0B26D}"/>
              </a:ext>
            </a:extLst>
          </p:cNvPr>
          <p:cNvSpPr txBox="1"/>
          <p:nvPr/>
        </p:nvSpPr>
        <p:spPr>
          <a:xfrm>
            <a:off x="342900" y="102871"/>
            <a:ext cx="5003293" cy="507831"/>
          </a:xfrm>
          <a:prstGeom prst="rect">
            <a:avLst/>
          </a:prstGeom>
          <a:noFill/>
        </p:spPr>
        <p:txBody>
          <a:bodyPr wrap="none">
            <a:spAutoFit/>
          </a:bodyPr>
          <a:lstStyle/>
          <a:p>
            <a:pPr algn="l">
              <a:defRPr sz="3600" b="1">
                <a:solidFill>
                  <a:srgbClr val="FFFFFF"/>
                </a:solidFill>
              </a:defRPr>
            </a:pPr>
            <a:r>
              <a:rPr sz="2700"/>
              <a:t>Defense in Depth: Security Layers</a:t>
            </a:r>
          </a:p>
        </p:txBody>
      </p:sp>
      <p:sp>
        <p:nvSpPr>
          <p:cNvPr id="5" name="Rounded Rectangle 4">
            <a:extLst>
              <a:ext uri="{FF2B5EF4-FFF2-40B4-BE49-F238E27FC236}">
                <a16:creationId xmlns:a16="http://schemas.microsoft.com/office/drawing/2014/main" id="{5A1B2181-BA72-F593-3C80-E495695AEB52}"/>
              </a:ext>
            </a:extLst>
          </p:cNvPr>
          <p:cNvSpPr/>
          <p:nvPr/>
        </p:nvSpPr>
        <p:spPr>
          <a:xfrm>
            <a:off x="1028701" y="1028700"/>
            <a:ext cx="7086371" cy="685800"/>
          </a:xfrm>
          <a:prstGeom prst="roundRect">
            <a:avLst/>
          </a:prstGeom>
          <a:solidFill>
            <a:srgbClr val="F5F7FA"/>
          </a:solidFill>
          <a:ln w="50800">
            <a:solidFill>
              <a:srgbClr val="E74C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Rounded Rectangle 5">
            <a:extLst>
              <a:ext uri="{FF2B5EF4-FFF2-40B4-BE49-F238E27FC236}">
                <a16:creationId xmlns:a16="http://schemas.microsoft.com/office/drawing/2014/main" id="{C502E8FC-FA56-B9EA-5024-CDC5CA139D21}"/>
              </a:ext>
            </a:extLst>
          </p:cNvPr>
          <p:cNvSpPr/>
          <p:nvPr/>
        </p:nvSpPr>
        <p:spPr>
          <a:xfrm>
            <a:off x="1234440" y="1200150"/>
            <a:ext cx="822960" cy="34290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a:extLst>
              <a:ext uri="{FF2B5EF4-FFF2-40B4-BE49-F238E27FC236}">
                <a16:creationId xmlns:a16="http://schemas.microsoft.com/office/drawing/2014/main" id="{65191AC6-30D8-E08F-2B90-491C8010EB9F}"/>
              </a:ext>
            </a:extLst>
          </p:cNvPr>
          <p:cNvSpPr txBox="1"/>
          <p:nvPr/>
        </p:nvSpPr>
        <p:spPr>
          <a:xfrm>
            <a:off x="1352411" y="1234440"/>
            <a:ext cx="587020" cy="253916"/>
          </a:xfrm>
          <a:prstGeom prst="rect">
            <a:avLst/>
          </a:prstGeom>
          <a:noFill/>
        </p:spPr>
        <p:txBody>
          <a:bodyPr wrap="none">
            <a:spAutoFit/>
          </a:bodyPr>
          <a:lstStyle/>
          <a:p>
            <a:pPr algn="ctr">
              <a:defRPr sz="1400" b="1">
                <a:solidFill>
                  <a:srgbClr val="FFFFFF"/>
                </a:solidFill>
              </a:defRPr>
            </a:pPr>
            <a:r>
              <a:rPr sz="1050"/>
              <a:t>Layer 1</a:t>
            </a:r>
          </a:p>
        </p:txBody>
      </p:sp>
      <p:sp>
        <p:nvSpPr>
          <p:cNvPr id="8" name="TextBox 7">
            <a:extLst>
              <a:ext uri="{FF2B5EF4-FFF2-40B4-BE49-F238E27FC236}">
                <a16:creationId xmlns:a16="http://schemas.microsoft.com/office/drawing/2014/main" id="{D7AB09C8-77FE-D197-7C9F-7CD364A1975C}"/>
              </a:ext>
            </a:extLst>
          </p:cNvPr>
          <p:cNvSpPr txBox="1"/>
          <p:nvPr/>
        </p:nvSpPr>
        <p:spPr>
          <a:xfrm>
            <a:off x="2194560" y="1131570"/>
            <a:ext cx="1571264" cy="323165"/>
          </a:xfrm>
          <a:prstGeom prst="rect">
            <a:avLst/>
          </a:prstGeom>
          <a:noFill/>
        </p:spPr>
        <p:txBody>
          <a:bodyPr wrap="none">
            <a:spAutoFit/>
          </a:bodyPr>
          <a:lstStyle/>
          <a:p>
            <a:pPr algn="l">
              <a:defRPr sz="2000" b="1">
                <a:solidFill>
                  <a:srgbClr val="E74C3C"/>
                </a:solidFill>
              </a:defRPr>
            </a:pPr>
            <a:r>
              <a:rPr sz="1500"/>
              <a:t>Network Security</a:t>
            </a:r>
          </a:p>
        </p:txBody>
      </p:sp>
      <p:sp>
        <p:nvSpPr>
          <p:cNvPr id="9" name="TextBox 8">
            <a:extLst>
              <a:ext uri="{FF2B5EF4-FFF2-40B4-BE49-F238E27FC236}">
                <a16:creationId xmlns:a16="http://schemas.microsoft.com/office/drawing/2014/main" id="{23CD8A1B-3EE8-AA23-A7DB-E43EF6D3F22F}"/>
              </a:ext>
            </a:extLst>
          </p:cNvPr>
          <p:cNvSpPr txBox="1"/>
          <p:nvPr/>
        </p:nvSpPr>
        <p:spPr>
          <a:xfrm>
            <a:off x="4114800" y="1131570"/>
            <a:ext cx="3771900" cy="842538"/>
          </a:xfrm>
          <a:prstGeom prst="rect">
            <a:avLst/>
          </a:prstGeom>
          <a:noFill/>
        </p:spPr>
        <p:txBody>
          <a:bodyPr wrap="square">
            <a:spAutoFit/>
          </a:bodyPr>
          <a:lstStyle/>
          <a:p>
            <a:pPr>
              <a:defRPr sz="1100">
                <a:solidFill>
                  <a:srgbClr val="555555"/>
                </a:solidFill>
              </a:defRPr>
            </a:pPr>
            <a:r>
              <a:rPr sz="825"/>
              <a:t>• Azure Virtual Network</a:t>
            </a:r>
          </a:p>
          <a:p>
            <a:r>
              <a:rPr sz="1350"/>
              <a:t>• Private endpoints</a:t>
            </a:r>
          </a:p>
          <a:p>
            <a:r>
              <a:rPr sz="1350"/>
              <a:t>• Firewall rules</a:t>
            </a:r>
          </a:p>
          <a:p>
            <a:r>
              <a:rPr sz="1350"/>
              <a:t>• DDoS protection</a:t>
            </a:r>
          </a:p>
        </p:txBody>
      </p:sp>
      <p:sp>
        <p:nvSpPr>
          <p:cNvPr id="10" name="Rounded Rectangle 9">
            <a:extLst>
              <a:ext uri="{FF2B5EF4-FFF2-40B4-BE49-F238E27FC236}">
                <a16:creationId xmlns:a16="http://schemas.microsoft.com/office/drawing/2014/main" id="{770A802D-F4D2-55FC-5C12-A8E86D3F1A60}"/>
              </a:ext>
            </a:extLst>
          </p:cNvPr>
          <p:cNvSpPr/>
          <p:nvPr/>
        </p:nvSpPr>
        <p:spPr>
          <a:xfrm>
            <a:off x="1028701" y="1920240"/>
            <a:ext cx="7086371" cy="6858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Rounded Rectangle 10">
            <a:extLst>
              <a:ext uri="{FF2B5EF4-FFF2-40B4-BE49-F238E27FC236}">
                <a16:creationId xmlns:a16="http://schemas.microsoft.com/office/drawing/2014/main" id="{1A219272-39D7-A825-BB2E-18CA63298699}"/>
              </a:ext>
            </a:extLst>
          </p:cNvPr>
          <p:cNvSpPr/>
          <p:nvPr/>
        </p:nvSpPr>
        <p:spPr>
          <a:xfrm>
            <a:off x="1234440" y="2091690"/>
            <a:ext cx="822960" cy="3429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DED657F3-B8D3-1F64-88BD-75F623449335}"/>
              </a:ext>
            </a:extLst>
          </p:cNvPr>
          <p:cNvSpPr txBox="1"/>
          <p:nvPr/>
        </p:nvSpPr>
        <p:spPr>
          <a:xfrm>
            <a:off x="1352411" y="2125980"/>
            <a:ext cx="587020" cy="253916"/>
          </a:xfrm>
          <a:prstGeom prst="rect">
            <a:avLst/>
          </a:prstGeom>
          <a:noFill/>
        </p:spPr>
        <p:txBody>
          <a:bodyPr wrap="none">
            <a:spAutoFit/>
          </a:bodyPr>
          <a:lstStyle/>
          <a:p>
            <a:pPr algn="ctr">
              <a:defRPr sz="1400" b="1">
                <a:solidFill>
                  <a:srgbClr val="FFFFFF"/>
                </a:solidFill>
              </a:defRPr>
            </a:pPr>
            <a:r>
              <a:rPr sz="1050"/>
              <a:t>Layer 2</a:t>
            </a:r>
          </a:p>
        </p:txBody>
      </p:sp>
      <p:sp>
        <p:nvSpPr>
          <p:cNvPr id="13" name="TextBox 12">
            <a:extLst>
              <a:ext uri="{FF2B5EF4-FFF2-40B4-BE49-F238E27FC236}">
                <a16:creationId xmlns:a16="http://schemas.microsoft.com/office/drawing/2014/main" id="{BAED6772-7F34-CABC-4CDC-D47C913B29FF}"/>
              </a:ext>
            </a:extLst>
          </p:cNvPr>
          <p:cNvSpPr txBox="1"/>
          <p:nvPr/>
        </p:nvSpPr>
        <p:spPr>
          <a:xfrm>
            <a:off x="2194561" y="2023110"/>
            <a:ext cx="1560042" cy="323165"/>
          </a:xfrm>
          <a:prstGeom prst="rect">
            <a:avLst/>
          </a:prstGeom>
          <a:noFill/>
        </p:spPr>
        <p:txBody>
          <a:bodyPr wrap="none">
            <a:spAutoFit/>
          </a:bodyPr>
          <a:lstStyle/>
          <a:p>
            <a:pPr algn="l">
              <a:defRPr sz="2000" b="1">
                <a:solidFill>
                  <a:srgbClr val="E67E22"/>
                </a:solidFill>
              </a:defRPr>
            </a:pPr>
            <a:r>
              <a:rPr sz="1500"/>
              <a:t>Identity &amp; Access</a:t>
            </a:r>
          </a:p>
        </p:txBody>
      </p:sp>
      <p:sp>
        <p:nvSpPr>
          <p:cNvPr id="14" name="TextBox 13">
            <a:extLst>
              <a:ext uri="{FF2B5EF4-FFF2-40B4-BE49-F238E27FC236}">
                <a16:creationId xmlns:a16="http://schemas.microsoft.com/office/drawing/2014/main" id="{42F3E637-31D4-01F1-6D6F-DC8D32FC93D8}"/>
              </a:ext>
            </a:extLst>
          </p:cNvPr>
          <p:cNvSpPr txBox="1"/>
          <p:nvPr/>
        </p:nvSpPr>
        <p:spPr>
          <a:xfrm>
            <a:off x="4114800" y="2023110"/>
            <a:ext cx="3771900" cy="842538"/>
          </a:xfrm>
          <a:prstGeom prst="rect">
            <a:avLst/>
          </a:prstGeom>
          <a:noFill/>
        </p:spPr>
        <p:txBody>
          <a:bodyPr wrap="square">
            <a:spAutoFit/>
          </a:bodyPr>
          <a:lstStyle/>
          <a:p>
            <a:pPr>
              <a:defRPr sz="1100">
                <a:solidFill>
                  <a:srgbClr val="555555"/>
                </a:solidFill>
              </a:defRPr>
            </a:pPr>
            <a:r>
              <a:rPr sz="825"/>
              <a:t>• Azure AD integration</a:t>
            </a:r>
          </a:p>
          <a:p>
            <a:r>
              <a:rPr sz="1350"/>
              <a:t>• OAuth 2.0 flows</a:t>
            </a:r>
          </a:p>
          <a:p>
            <a:r>
              <a:rPr sz="1350"/>
              <a:t>• API key management</a:t>
            </a:r>
          </a:p>
          <a:p>
            <a:r>
              <a:rPr sz="1350"/>
              <a:t>• RBAC policies</a:t>
            </a:r>
          </a:p>
        </p:txBody>
      </p:sp>
      <p:sp>
        <p:nvSpPr>
          <p:cNvPr id="15" name="Rounded Rectangle 14">
            <a:extLst>
              <a:ext uri="{FF2B5EF4-FFF2-40B4-BE49-F238E27FC236}">
                <a16:creationId xmlns:a16="http://schemas.microsoft.com/office/drawing/2014/main" id="{786919DA-5BE5-B319-F5AF-90282886D062}"/>
              </a:ext>
            </a:extLst>
          </p:cNvPr>
          <p:cNvSpPr/>
          <p:nvPr/>
        </p:nvSpPr>
        <p:spPr>
          <a:xfrm>
            <a:off x="1028701" y="2811779"/>
            <a:ext cx="7086371" cy="6858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Rounded Rectangle 15">
            <a:extLst>
              <a:ext uri="{FF2B5EF4-FFF2-40B4-BE49-F238E27FC236}">
                <a16:creationId xmlns:a16="http://schemas.microsoft.com/office/drawing/2014/main" id="{25D0CC3B-5E78-9AEC-9EC0-4384C35196F8}"/>
              </a:ext>
            </a:extLst>
          </p:cNvPr>
          <p:cNvSpPr/>
          <p:nvPr/>
        </p:nvSpPr>
        <p:spPr>
          <a:xfrm>
            <a:off x="1234440" y="2983229"/>
            <a:ext cx="822960" cy="3429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00563B-BB37-3AA0-8599-E55B0BF26D4A}"/>
              </a:ext>
            </a:extLst>
          </p:cNvPr>
          <p:cNvSpPr txBox="1"/>
          <p:nvPr/>
        </p:nvSpPr>
        <p:spPr>
          <a:xfrm>
            <a:off x="1352411" y="3017519"/>
            <a:ext cx="587020" cy="253916"/>
          </a:xfrm>
          <a:prstGeom prst="rect">
            <a:avLst/>
          </a:prstGeom>
          <a:noFill/>
        </p:spPr>
        <p:txBody>
          <a:bodyPr wrap="none">
            <a:spAutoFit/>
          </a:bodyPr>
          <a:lstStyle/>
          <a:p>
            <a:pPr algn="ctr">
              <a:defRPr sz="1400" b="1">
                <a:solidFill>
                  <a:srgbClr val="FFFFFF"/>
                </a:solidFill>
              </a:defRPr>
            </a:pPr>
            <a:r>
              <a:rPr sz="1050"/>
              <a:t>Layer 3</a:t>
            </a:r>
          </a:p>
        </p:txBody>
      </p:sp>
      <p:sp>
        <p:nvSpPr>
          <p:cNvPr id="18" name="TextBox 17">
            <a:extLst>
              <a:ext uri="{FF2B5EF4-FFF2-40B4-BE49-F238E27FC236}">
                <a16:creationId xmlns:a16="http://schemas.microsoft.com/office/drawing/2014/main" id="{D38BFA16-4BDC-6762-C9EE-292C07D489DC}"/>
              </a:ext>
            </a:extLst>
          </p:cNvPr>
          <p:cNvSpPr txBox="1"/>
          <p:nvPr/>
        </p:nvSpPr>
        <p:spPr>
          <a:xfrm>
            <a:off x="2194560" y="2914650"/>
            <a:ext cx="1782860" cy="323165"/>
          </a:xfrm>
          <a:prstGeom prst="rect">
            <a:avLst/>
          </a:prstGeom>
          <a:noFill/>
        </p:spPr>
        <p:txBody>
          <a:bodyPr wrap="none">
            <a:spAutoFit/>
          </a:bodyPr>
          <a:lstStyle/>
          <a:p>
            <a:pPr algn="l">
              <a:defRPr sz="2000" b="1">
                <a:solidFill>
                  <a:srgbClr val="3498DB"/>
                </a:solidFill>
              </a:defRPr>
            </a:pPr>
            <a:r>
              <a:rPr sz="1500"/>
              <a:t>Application Security</a:t>
            </a:r>
          </a:p>
        </p:txBody>
      </p:sp>
      <p:sp>
        <p:nvSpPr>
          <p:cNvPr id="19" name="TextBox 18">
            <a:extLst>
              <a:ext uri="{FF2B5EF4-FFF2-40B4-BE49-F238E27FC236}">
                <a16:creationId xmlns:a16="http://schemas.microsoft.com/office/drawing/2014/main" id="{47DDD161-A26A-DA17-1594-89A1B074632D}"/>
              </a:ext>
            </a:extLst>
          </p:cNvPr>
          <p:cNvSpPr txBox="1"/>
          <p:nvPr/>
        </p:nvSpPr>
        <p:spPr>
          <a:xfrm>
            <a:off x="4114800" y="2914649"/>
            <a:ext cx="3771900" cy="842538"/>
          </a:xfrm>
          <a:prstGeom prst="rect">
            <a:avLst/>
          </a:prstGeom>
          <a:noFill/>
        </p:spPr>
        <p:txBody>
          <a:bodyPr wrap="square">
            <a:spAutoFit/>
          </a:bodyPr>
          <a:lstStyle/>
          <a:p>
            <a:pPr>
              <a:defRPr sz="1100">
                <a:solidFill>
                  <a:srgbClr val="555555"/>
                </a:solidFill>
              </a:defRPr>
            </a:pPr>
            <a:r>
              <a:rPr sz="825"/>
              <a:t>• Input validation</a:t>
            </a:r>
          </a:p>
          <a:p>
            <a:r>
              <a:rPr sz="1350"/>
              <a:t>• Rate limiting</a:t>
            </a:r>
          </a:p>
          <a:p>
            <a:r>
              <a:rPr sz="1350"/>
              <a:t>• CORS policies</a:t>
            </a:r>
          </a:p>
          <a:p>
            <a:r>
              <a:rPr sz="1350"/>
              <a:t>• Request logging</a:t>
            </a:r>
          </a:p>
        </p:txBody>
      </p:sp>
      <p:sp>
        <p:nvSpPr>
          <p:cNvPr id="20" name="Rounded Rectangle 19">
            <a:extLst>
              <a:ext uri="{FF2B5EF4-FFF2-40B4-BE49-F238E27FC236}">
                <a16:creationId xmlns:a16="http://schemas.microsoft.com/office/drawing/2014/main" id="{EB01D13D-333E-C5EF-167A-3F1F4554AAEF}"/>
              </a:ext>
            </a:extLst>
          </p:cNvPr>
          <p:cNvSpPr/>
          <p:nvPr/>
        </p:nvSpPr>
        <p:spPr>
          <a:xfrm>
            <a:off x="1028701" y="3703320"/>
            <a:ext cx="7086371" cy="6858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Rounded Rectangle 20">
            <a:extLst>
              <a:ext uri="{FF2B5EF4-FFF2-40B4-BE49-F238E27FC236}">
                <a16:creationId xmlns:a16="http://schemas.microsoft.com/office/drawing/2014/main" id="{652B1041-659C-707C-987A-1DF5DE53356B}"/>
              </a:ext>
            </a:extLst>
          </p:cNvPr>
          <p:cNvSpPr/>
          <p:nvPr/>
        </p:nvSpPr>
        <p:spPr>
          <a:xfrm>
            <a:off x="1234440" y="3874770"/>
            <a:ext cx="822960" cy="3429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48D01C7E-FBCB-7976-5C42-4E030E7A6C7F}"/>
              </a:ext>
            </a:extLst>
          </p:cNvPr>
          <p:cNvSpPr txBox="1"/>
          <p:nvPr/>
        </p:nvSpPr>
        <p:spPr>
          <a:xfrm>
            <a:off x="1352411" y="3909060"/>
            <a:ext cx="587020" cy="253916"/>
          </a:xfrm>
          <a:prstGeom prst="rect">
            <a:avLst/>
          </a:prstGeom>
          <a:noFill/>
        </p:spPr>
        <p:txBody>
          <a:bodyPr wrap="none">
            <a:spAutoFit/>
          </a:bodyPr>
          <a:lstStyle/>
          <a:p>
            <a:pPr algn="ctr">
              <a:defRPr sz="1400" b="1">
                <a:solidFill>
                  <a:srgbClr val="FFFFFF"/>
                </a:solidFill>
              </a:defRPr>
            </a:pPr>
            <a:r>
              <a:rPr sz="1050"/>
              <a:t>Layer 4</a:t>
            </a:r>
          </a:p>
        </p:txBody>
      </p:sp>
      <p:sp>
        <p:nvSpPr>
          <p:cNvPr id="23" name="TextBox 22">
            <a:extLst>
              <a:ext uri="{FF2B5EF4-FFF2-40B4-BE49-F238E27FC236}">
                <a16:creationId xmlns:a16="http://schemas.microsoft.com/office/drawing/2014/main" id="{1E4C64A8-9042-2813-1E89-6B02556FCDEB}"/>
              </a:ext>
            </a:extLst>
          </p:cNvPr>
          <p:cNvSpPr txBox="1"/>
          <p:nvPr/>
        </p:nvSpPr>
        <p:spPr>
          <a:xfrm>
            <a:off x="2194560" y="3806190"/>
            <a:ext cx="1446230" cy="323165"/>
          </a:xfrm>
          <a:prstGeom prst="rect">
            <a:avLst/>
          </a:prstGeom>
          <a:noFill/>
        </p:spPr>
        <p:txBody>
          <a:bodyPr wrap="none">
            <a:spAutoFit/>
          </a:bodyPr>
          <a:lstStyle/>
          <a:p>
            <a:pPr algn="l">
              <a:defRPr sz="2000" b="1">
                <a:solidFill>
                  <a:srgbClr val="2ECC71"/>
                </a:solidFill>
              </a:defRPr>
            </a:pPr>
            <a:r>
              <a:rPr sz="1500"/>
              <a:t>Data Protection</a:t>
            </a:r>
          </a:p>
        </p:txBody>
      </p:sp>
      <p:sp>
        <p:nvSpPr>
          <p:cNvPr id="24" name="TextBox 23">
            <a:extLst>
              <a:ext uri="{FF2B5EF4-FFF2-40B4-BE49-F238E27FC236}">
                <a16:creationId xmlns:a16="http://schemas.microsoft.com/office/drawing/2014/main" id="{2F03D34C-6B79-331C-99E0-FBD1082F419A}"/>
              </a:ext>
            </a:extLst>
          </p:cNvPr>
          <p:cNvSpPr txBox="1"/>
          <p:nvPr/>
        </p:nvSpPr>
        <p:spPr>
          <a:xfrm>
            <a:off x="4114800" y="3806190"/>
            <a:ext cx="3771900" cy="842538"/>
          </a:xfrm>
          <a:prstGeom prst="rect">
            <a:avLst/>
          </a:prstGeom>
          <a:noFill/>
        </p:spPr>
        <p:txBody>
          <a:bodyPr wrap="square">
            <a:spAutoFit/>
          </a:bodyPr>
          <a:lstStyle/>
          <a:p>
            <a:pPr>
              <a:defRPr sz="1100">
                <a:solidFill>
                  <a:srgbClr val="555555"/>
                </a:solidFill>
              </a:defRPr>
            </a:pPr>
            <a:r>
              <a:rPr sz="825"/>
              <a:t>• Encryption at rest</a:t>
            </a:r>
          </a:p>
          <a:p>
            <a:r>
              <a:rPr sz="1350"/>
              <a:t>• TLS in transit</a:t>
            </a:r>
          </a:p>
          <a:p>
            <a:r>
              <a:rPr sz="1350"/>
              <a:t>• Key Vault secrets</a:t>
            </a:r>
          </a:p>
          <a:p>
            <a:r>
              <a:rPr sz="1350"/>
              <a:t>• Data masking</a:t>
            </a:r>
          </a:p>
        </p:txBody>
      </p:sp>
    </p:spTree>
    <p:extLst>
      <p:ext uri="{BB962C8B-B14F-4D97-AF65-F5344CB8AC3E}">
        <p14:creationId xmlns:p14="http://schemas.microsoft.com/office/powerpoint/2010/main" val="3118137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8F28-E92D-DD30-47D5-FABED4FCC2C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C9FC795-97AE-ACF2-90A2-39E428B1FA7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6A240441-3438-B7DC-30AE-F44E8D14F92A}"/>
              </a:ext>
            </a:extLst>
          </p:cNvPr>
          <p:cNvSpPr txBox="1"/>
          <p:nvPr/>
        </p:nvSpPr>
        <p:spPr>
          <a:xfrm>
            <a:off x="1845818" y="1714500"/>
            <a:ext cx="5452135" cy="715581"/>
          </a:xfrm>
          <a:prstGeom prst="rect">
            <a:avLst/>
          </a:prstGeom>
          <a:noFill/>
        </p:spPr>
        <p:txBody>
          <a:bodyPr wrap="none">
            <a:spAutoFit/>
          </a:bodyPr>
          <a:lstStyle/>
          <a:p>
            <a:pPr algn="ctr">
              <a:defRPr sz="5400" b="1">
                <a:solidFill>
                  <a:srgbClr val="FFFFFF"/>
                </a:solidFill>
              </a:defRPr>
            </a:pPr>
            <a:r>
              <a:rPr sz="4050"/>
              <a:t>🔍 Testing &amp; Debugging</a:t>
            </a:r>
          </a:p>
        </p:txBody>
      </p:sp>
      <p:sp>
        <p:nvSpPr>
          <p:cNvPr id="4" name="TextBox 3">
            <a:extLst>
              <a:ext uri="{FF2B5EF4-FFF2-40B4-BE49-F238E27FC236}">
                <a16:creationId xmlns:a16="http://schemas.microsoft.com/office/drawing/2014/main" id="{B070377F-1904-16A6-5C3F-04DEBD335685}"/>
              </a:ext>
            </a:extLst>
          </p:cNvPr>
          <p:cNvSpPr txBox="1"/>
          <p:nvPr/>
        </p:nvSpPr>
        <p:spPr>
          <a:xfrm>
            <a:off x="2345955" y="2880360"/>
            <a:ext cx="4451861" cy="415498"/>
          </a:xfrm>
          <a:prstGeom prst="rect">
            <a:avLst/>
          </a:prstGeom>
          <a:noFill/>
        </p:spPr>
        <p:txBody>
          <a:bodyPr wrap="none">
            <a:spAutoFit/>
          </a:bodyPr>
          <a:lstStyle/>
          <a:p>
            <a:pPr algn="ctr">
              <a:defRPr sz="2800">
                <a:solidFill>
                  <a:srgbClr val="FFFFFF"/>
                </a:solidFill>
              </a:defRPr>
            </a:pPr>
            <a:r>
              <a:rPr sz="2100"/>
              <a:t>MCP Inspector and Development Tools</a:t>
            </a:r>
          </a:p>
        </p:txBody>
      </p:sp>
      <p:sp>
        <p:nvSpPr>
          <p:cNvPr id="5" name="TextBox 4">
            <a:extLst>
              <a:ext uri="{FF2B5EF4-FFF2-40B4-BE49-F238E27FC236}">
                <a16:creationId xmlns:a16="http://schemas.microsoft.com/office/drawing/2014/main" id="{1FAF9D6D-C9E8-3935-1F36-7F8D3A19F1E1}"/>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597427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7E650-49CF-3C6A-9919-B30C1A8CEC2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883C9A-72C1-157C-D71C-DCE6402540A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9D0216F-7C8D-A42C-F6A7-E1E7A1DD477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80DBB67-7C55-F0BB-B60B-F5E785400BBE}"/>
              </a:ext>
            </a:extLst>
          </p:cNvPr>
          <p:cNvSpPr txBox="1"/>
          <p:nvPr/>
        </p:nvSpPr>
        <p:spPr>
          <a:xfrm>
            <a:off x="342900" y="102871"/>
            <a:ext cx="4129657" cy="507831"/>
          </a:xfrm>
          <a:prstGeom prst="rect">
            <a:avLst/>
          </a:prstGeom>
          <a:noFill/>
        </p:spPr>
        <p:txBody>
          <a:bodyPr wrap="none">
            <a:spAutoFit/>
          </a:bodyPr>
          <a:lstStyle/>
          <a:p>
            <a:pPr algn="l">
              <a:defRPr sz="3600" b="1">
                <a:solidFill>
                  <a:srgbClr val="FFFFFF"/>
                </a:solidFill>
              </a:defRPr>
            </a:pPr>
            <a:r>
              <a:rPr sz="2700"/>
              <a:t>Testing with MCP Inspector</a:t>
            </a:r>
          </a:p>
        </p:txBody>
      </p:sp>
      <p:sp>
        <p:nvSpPr>
          <p:cNvPr id="5" name="Rounded Rectangle 4">
            <a:extLst>
              <a:ext uri="{FF2B5EF4-FFF2-40B4-BE49-F238E27FC236}">
                <a16:creationId xmlns:a16="http://schemas.microsoft.com/office/drawing/2014/main" id="{EE23FF9C-672F-A2B0-A5C1-DFC4414F1259}"/>
              </a:ext>
            </a:extLst>
          </p:cNvPr>
          <p:cNvSpPr/>
          <p:nvPr/>
        </p:nvSpPr>
        <p:spPr>
          <a:xfrm>
            <a:off x="685800" y="102870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4FAE2974-4102-ECB0-C6B5-B758A553C54D}"/>
              </a:ext>
            </a:extLst>
          </p:cNvPr>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a:extLst>
              <a:ext uri="{FF2B5EF4-FFF2-40B4-BE49-F238E27FC236}">
                <a16:creationId xmlns:a16="http://schemas.microsoft.com/office/drawing/2014/main" id="{2D6A7DCC-5110-98CC-A6D3-30804D8765AC}"/>
              </a:ext>
            </a:extLst>
          </p:cNvPr>
          <p:cNvSpPr/>
          <p:nvPr/>
        </p:nvSpPr>
        <p:spPr>
          <a:xfrm>
            <a:off x="1234440" y="102870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6278AB8D-24E5-6246-3EBF-9F8B7A68A0AE}"/>
              </a:ext>
            </a:extLst>
          </p:cNvPr>
          <p:cNvSpPr txBox="1"/>
          <p:nvPr/>
        </p:nvSpPr>
        <p:spPr>
          <a:xfrm>
            <a:off x="1371600" y="1097280"/>
            <a:ext cx="1406154" cy="300082"/>
          </a:xfrm>
          <a:prstGeom prst="rect">
            <a:avLst/>
          </a:prstGeom>
          <a:noFill/>
        </p:spPr>
        <p:txBody>
          <a:bodyPr wrap="none">
            <a:spAutoFit/>
          </a:bodyPr>
          <a:lstStyle/>
          <a:p>
            <a:pPr>
              <a:defRPr sz="1800" b="1">
                <a:solidFill>
                  <a:srgbClr val="3498DB"/>
                </a:solidFill>
              </a:defRPr>
            </a:pPr>
            <a:r>
              <a:rPr sz="1350"/>
              <a:t>Launch Inspector</a:t>
            </a:r>
          </a:p>
        </p:txBody>
      </p:sp>
      <p:sp>
        <p:nvSpPr>
          <p:cNvPr id="9" name="TextBox 8">
            <a:extLst>
              <a:ext uri="{FF2B5EF4-FFF2-40B4-BE49-F238E27FC236}">
                <a16:creationId xmlns:a16="http://schemas.microsoft.com/office/drawing/2014/main" id="{25C80A6D-2409-09DB-B321-A9E7CB4E514F}"/>
              </a:ext>
            </a:extLst>
          </p:cNvPr>
          <p:cNvSpPr txBox="1"/>
          <p:nvPr/>
        </p:nvSpPr>
        <p:spPr>
          <a:xfrm>
            <a:off x="3566160" y="1097280"/>
            <a:ext cx="2428870" cy="230832"/>
          </a:xfrm>
          <a:prstGeom prst="rect">
            <a:avLst/>
          </a:prstGeom>
          <a:noFill/>
        </p:spPr>
        <p:txBody>
          <a:bodyPr wrap="none">
            <a:spAutoFit/>
          </a:bodyPr>
          <a:lstStyle/>
          <a:p>
            <a:pPr>
              <a:defRPr sz="1200">
                <a:solidFill>
                  <a:srgbClr val="282C34"/>
                </a:solidFill>
                <a:latin typeface="Consolas"/>
              </a:defRPr>
            </a:pPr>
            <a:r>
              <a:rPr sz="900"/>
              <a:t>npx @modelcontextprotocol/inspector</a:t>
            </a:r>
          </a:p>
        </p:txBody>
      </p:sp>
      <p:sp>
        <p:nvSpPr>
          <p:cNvPr id="10" name="TextBox 9">
            <a:extLst>
              <a:ext uri="{FF2B5EF4-FFF2-40B4-BE49-F238E27FC236}">
                <a16:creationId xmlns:a16="http://schemas.microsoft.com/office/drawing/2014/main" id="{489D67E4-D9D8-C900-90B9-AF2A77D1FFE1}"/>
              </a:ext>
            </a:extLst>
          </p:cNvPr>
          <p:cNvSpPr txBox="1"/>
          <p:nvPr/>
        </p:nvSpPr>
        <p:spPr>
          <a:xfrm>
            <a:off x="1371601" y="1371600"/>
            <a:ext cx="2145139" cy="253916"/>
          </a:xfrm>
          <a:prstGeom prst="rect">
            <a:avLst/>
          </a:prstGeom>
          <a:noFill/>
        </p:spPr>
        <p:txBody>
          <a:bodyPr wrap="none">
            <a:spAutoFit/>
          </a:bodyPr>
          <a:lstStyle/>
          <a:p>
            <a:pPr>
              <a:defRPr sz="1400">
                <a:solidFill>
                  <a:srgbClr val="555555"/>
                </a:solidFill>
              </a:defRPr>
            </a:pPr>
            <a:r>
              <a:rPr sz="1050"/>
              <a:t>Opens browser-based test interface</a:t>
            </a:r>
          </a:p>
        </p:txBody>
      </p:sp>
      <p:sp>
        <p:nvSpPr>
          <p:cNvPr id="11" name="Rounded Rectangle 10">
            <a:extLst>
              <a:ext uri="{FF2B5EF4-FFF2-40B4-BE49-F238E27FC236}">
                <a16:creationId xmlns:a16="http://schemas.microsoft.com/office/drawing/2014/main" id="{BA710E68-CB43-8706-7563-4D40DFAD8B3B}"/>
              </a:ext>
            </a:extLst>
          </p:cNvPr>
          <p:cNvSpPr/>
          <p:nvPr/>
        </p:nvSpPr>
        <p:spPr>
          <a:xfrm>
            <a:off x="685800" y="192024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BD004B5-E132-57BC-40C9-9C314EFE3C91}"/>
              </a:ext>
            </a:extLst>
          </p:cNvPr>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3" name="Rounded Rectangle 12">
            <a:extLst>
              <a:ext uri="{FF2B5EF4-FFF2-40B4-BE49-F238E27FC236}">
                <a16:creationId xmlns:a16="http://schemas.microsoft.com/office/drawing/2014/main" id="{82A1AC89-93F5-1C91-8259-49D0F689B089}"/>
              </a:ext>
            </a:extLst>
          </p:cNvPr>
          <p:cNvSpPr/>
          <p:nvPr/>
        </p:nvSpPr>
        <p:spPr>
          <a:xfrm>
            <a:off x="1234440" y="192024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7605FDA6-9C6A-289C-FA3C-41197090876D}"/>
              </a:ext>
            </a:extLst>
          </p:cNvPr>
          <p:cNvSpPr txBox="1"/>
          <p:nvPr/>
        </p:nvSpPr>
        <p:spPr>
          <a:xfrm>
            <a:off x="1371601" y="1988820"/>
            <a:ext cx="1269899" cy="300082"/>
          </a:xfrm>
          <a:prstGeom prst="rect">
            <a:avLst/>
          </a:prstGeom>
          <a:noFill/>
        </p:spPr>
        <p:txBody>
          <a:bodyPr wrap="none">
            <a:spAutoFit/>
          </a:bodyPr>
          <a:lstStyle/>
          <a:p>
            <a:pPr>
              <a:defRPr sz="1800" b="1">
                <a:solidFill>
                  <a:srgbClr val="3498DB"/>
                </a:solidFill>
              </a:defRPr>
            </a:pPr>
            <a:r>
              <a:rPr sz="1350"/>
              <a:t>Connect Server</a:t>
            </a:r>
          </a:p>
        </p:txBody>
      </p:sp>
      <p:sp>
        <p:nvSpPr>
          <p:cNvPr id="15" name="TextBox 14">
            <a:extLst>
              <a:ext uri="{FF2B5EF4-FFF2-40B4-BE49-F238E27FC236}">
                <a16:creationId xmlns:a16="http://schemas.microsoft.com/office/drawing/2014/main" id="{5AD0031F-376D-B1B0-CBAF-4B1AED9D6CA2}"/>
              </a:ext>
            </a:extLst>
          </p:cNvPr>
          <p:cNvSpPr txBox="1"/>
          <p:nvPr/>
        </p:nvSpPr>
        <p:spPr>
          <a:xfrm>
            <a:off x="3566160" y="1988820"/>
            <a:ext cx="1082348" cy="230832"/>
          </a:xfrm>
          <a:prstGeom prst="rect">
            <a:avLst/>
          </a:prstGeom>
          <a:noFill/>
        </p:spPr>
        <p:txBody>
          <a:bodyPr wrap="none">
            <a:spAutoFit/>
          </a:bodyPr>
          <a:lstStyle/>
          <a:p>
            <a:pPr>
              <a:defRPr sz="1200">
                <a:solidFill>
                  <a:srgbClr val="282C34"/>
                </a:solidFill>
                <a:latin typeface="Consolas"/>
              </a:defRPr>
            </a:pPr>
            <a:r>
              <a:rPr sz="900"/>
              <a:t>node server.js</a:t>
            </a:r>
          </a:p>
        </p:txBody>
      </p:sp>
      <p:sp>
        <p:nvSpPr>
          <p:cNvPr id="16" name="TextBox 15">
            <a:extLst>
              <a:ext uri="{FF2B5EF4-FFF2-40B4-BE49-F238E27FC236}">
                <a16:creationId xmlns:a16="http://schemas.microsoft.com/office/drawing/2014/main" id="{133C6170-B8ED-0F3B-5013-31A9805642CA}"/>
              </a:ext>
            </a:extLst>
          </p:cNvPr>
          <p:cNvSpPr txBox="1"/>
          <p:nvPr/>
        </p:nvSpPr>
        <p:spPr>
          <a:xfrm>
            <a:off x="1371601" y="2263140"/>
            <a:ext cx="2098651" cy="253916"/>
          </a:xfrm>
          <a:prstGeom prst="rect">
            <a:avLst/>
          </a:prstGeom>
          <a:noFill/>
        </p:spPr>
        <p:txBody>
          <a:bodyPr wrap="none">
            <a:spAutoFit/>
          </a:bodyPr>
          <a:lstStyle/>
          <a:p>
            <a:pPr>
              <a:defRPr sz="1400">
                <a:solidFill>
                  <a:srgbClr val="555555"/>
                </a:solidFill>
              </a:defRPr>
            </a:pPr>
            <a:r>
              <a:rPr sz="1050"/>
              <a:t>Point Inspector to your MCP server</a:t>
            </a:r>
          </a:p>
        </p:txBody>
      </p:sp>
      <p:sp>
        <p:nvSpPr>
          <p:cNvPr id="17" name="Rounded Rectangle 16">
            <a:extLst>
              <a:ext uri="{FF2B5EF4-FFF2-40B4-BE49-F238E27FC236}">
                <a16:creationId xmlns:a16="http://schemas.microsoft.com/office/drawing/2014/main" id="{32C9AE8D-C373-A545-AD28-371773F95E5A}"/>
              </a:ext>
            </a:extLst>
          </p:cNvPr>
          <p:cNvSpPr/>
          <p:nvPr/>
        </p:nvSpPr>
        <p:spPr>
          <a:xfrm>
            <a:off x="685800" y="281178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141A1EB-FBE8-5979-B556-0F7220DFD4CA}"/>
              </a:ext>
            </a:extLst>
          </p:cNvPr>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9" name="Rounded Rectangle 18">
            <a:extLst>
              <a:ext uri="{FF2B5EF4-FFF2-40B4-BE49-F238E27FC236}">
                <a16:creationId xmlns:a16="http://schemas.microsoft.com/office/drawing/2014/main" id="{AB892B14-A737-7761-9CEC-F005C5D7D050}"/>
              </a:ext>
            </a:extLst>
          </p:cNvPr>
          <p:cNvSpPr/>
          <p:nvPr/>
        </p:nvSpPr>
        <p:spPr>
          <a:xfrm>
            <a:off x="1234440" y="281178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D18F526B-0467-E305-3161-DBCF045A74C0}"/>
              </a:ext>
            </a:extLst>
          </p:cNvPr>
          <p:cNvSpPr txBox="1"/>
          <p:nvPr/>
        </p:nvSpPr>
        <p:spPr>
          <a:xfrm>
            <a:off x="1371600" y="2880360"/>
            <a:ext cx="906017" cy="300082"/>
          </a:xfrm>
          <a:prstGeom prst="rect">
            <a:avLst/>
          </a:prstGeom>
          <a:noFill/>
        </p:spPr>
        <p:txBody>
          <a:bodyPr wrap="none">
            <a:spAutoFit/>
          </a:bodyPr>
          <a:lstStyle/>
          <a:p>
            <a:pPr>
              <a:defRPr sz="1800" b="1">
                <a:solidFill>
                  <a:srgbClr val="3498DB"/>
                </a:solidFill>
              </a:defRPr>
            </a:pPr>
            <a:r>
              <a:rPr sz="1350"/>
              <a:t>Test Tools</a:t>
            </a:r>
          </a:p>
        </p:txBody>
      </p:sp>
      <p:sp>
        <p:nvSpPr>
          <p:cNvPr id="21" name="TextBox 20">
            <a:extLst>
              <a:ext uri="{FF2B5EF4-FFF2-40B4-BE49-F238E27FC236}">
                <a16:creationId xmlns:a16="http://schemas.microsoft.com/office/drawing/2014/main" id="{A54FCB1C-3BA3-E0AB-1EA9-B49D45B5AD78}"/>
              </a:ext>
            </a:extLst>
          </p:cNvPr>
          <p:cNvSpPr txBox="1"/>
          <p:nvPr/>
        </p:nvSpPr>
        <p:spPr>
          <a:xfrm>
            <a:off x="3566160" y="2880360"/>
            <a:ext cx="2492990" cy="230832"/>
          </a:xfrm>
          <a:prstGeom prst="rect">
            <a:avLst/>
          </a:prstGeom>
          <a:noFill/>
        </p:spPr>
        <p:txBody>
          <a:bodyPr wrap="none">
            <a:spAutoFit/>
          </a:bodyPr>
          <a:lstStyle/>
          <a:p>
            <a:pPr>
              <a:defRPr sz="1200">
                <a:solidFill>
                  <a:srgbClr val="282C34"/>
                </a:solidFill>
                <a:latin typeface="Consolas"/>
              </a:defRPr>
            </a:pPr>
            <a:r>
              <a:rPr sz="900"/>
              <a:t>Call tool functions with test inputs</a:t>
            </a:r>
          </a:p>
        </p:txBody>
      </p:sp>
      <p:sp>
        <p:nvSpPr>
          <p:cNvPr id="22" name="TextBox 21">
            <a:extLst>
              <a:ext uri="{FF2B5EF4-FFF2-40B4-BE49-F238E27FC236}">
                <a16:creationId xmlns:a16="http://schemas.microsoft.com/office/drawing/2014/main" id="{89370476-207F-F201-2DE8-B755EEFE2F1E}"/>
              </a:ext>
            </a:extLst>
          </p:cNvPr>
          <p:cNvSpPr txBox="1"/>
          <p:nvPr/>
        </p:nvSpPr>
        <p:spPr>
          <a:xfrm>
            <a:off x="1371601" y="3154680"/>
            <a:ext cx="1944763" cy="253916"/>
          </a:xfrm>
          <a:prstGeom prst="rect">
            <a:avLst/>
          </a:prstGeom>
          <a:noFill/>
        </p:spPr>
        <p:txBody>
          <a:bodyPr wrap="none">
            <a:spAutoFit/>
          </a:bodyPr>
          <a:lstStyle/>
          <a:p>
            <a:pPr>
              <a:defRPr sz="1400">
                <a:solidFill>
                  <a:srgbClr val="555555"/>
                </a:solidFill>
              </a:defRPr>
            </a:pPr>
            <a:r>
              <a:rPr sz="1050"/>
              <a:t>Validate tool responses &amp; errors</a:t>
            </a:r>
          </a:p>
        </p:txBody>
      </p:sp>
      <p:sp>
        <p:nvSpPr>
          <p:cNvPr id="23" name="Rounded Rectangle 22">
            <a:extLst>
              <a:ext uri="{FF2B5EF4-FFF2-40B4-BE49-F238E27FC236}">
                <a16:creationId xmlns:a16="http://schemas.microsoft.com/office/drawing/2014/main" id="{0A8F5850-749B-C599-6A60-BE0062E7B7EC}"/>
              </a:ext>
            </a:extLst>
          </p:cNvPr>
          <p:cNvSpPr/>
          <p:nvPr/>
        </p:nvSpPr>
        <p:spPr>
          <a:xfrm>
            <a:off x="685800" y="370332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310B6024-E5E6-AAA5-2BBF-782BA0EC3DB9}"/>
              </a:ext>
            </a:extLst>
          </p:cNvPr>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5" name="Rounded Rectangle 24">
            <a:extLst>
              <a:ext uri="{FF2B5EF4-FFF2-40B4-BE49-F238E27FC236}">
                <a16:creationId xmlns:a16="http://schemas.microsoft.com/office/drawing/2014/main" id="{CE9AEAC5-D161-26F2-DD0F-8DE9228FCB07}"/>
              </a:ext>
            </a:extLst>
          </p:cNvPr>
          <p:cNvSpPr/>
          <p:nvPr/>
        </p:nvSpPr>
        <p:spPr>
          <a:xfrm>
            <a:off x="1234440" y="370332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6B0FB866-4878-1152-08DF-EAD20C68FE64}"/>
              </a:ext>
            </a:extLst>
          </p:cNvPr>
          <p:cNvSpPr txBox="1"/>
          <p:nvPr/>
        </p:nvSpPr>
        <p:spPr>
          <a:xfrm>
            <a:off x="1371601" y="3771900"/>
            <a:ext cx="1250663" cy="300082"/>
          </a:xfrm>
          <a:prstGeom prst="rect">
            <a:avLst/>
          </a:prstGeom>
          <a:noFill/>
        </p:spPr>
        <p:txBody>
          <a:bodyPr wrap="none">
            <a:spAutoFit/>
          </a:bodyPr>
          <a:lstStyle/>
          <a:p>
            <a:pPr>
              <a:defRPr sz="1800" b="1">
                <a:solidFill>
                  <a:srgbClr val="3498DB"/>
                </a:solidFill>
              </a:defRPr>
            </a:pPr>
            <a:r>
              <a:rPr sz="1350"/>
              <a:t>Test Resources</a:t>
            </a:r>
          </a:p>
        </p:txBody>
      </p:sp>
      <p:sp>
        <p:nvSpPr>
          <p:cNvPr id="27" name="TextBox 26">
            <a:extLst>
              <a:ext uri="{FF2B5EF4-FFF2-40B4-BE49-F238E27FC236}">
                <a16:creationId xmlns:a16="http://schemas.microsoft.com/office/drawing/2014/main" id="{A7EE1577-DDB6-C9DB-D194-DF6FF5EDF774}"/>
              </a:ext>
            </a:extLst>
          </p:cNvPr>
          <p:cNvSpPr txBox="1"/>
          <p:nvPr/>
        </p:nvSpPr>
        <p:spPr>
          <a:xfrm>
            <a:off x="3566160" y="3771900"/>
            <a:ext cx="2172390" cy="230832"/>
          </a:xfrm>
          <a:prstGeom prst="rect">
            <a:avLst/>
          </a:prstGeom>
          <a:noFill/>
        </p:spPr>
        <p:txBody>
          <a:bodyPr wrap="none">
            <a:spAutoFit/>
          </a:bodyPr>
          <a:lstStyle/>
          <a:p>
            <a:pPr>
              <a:defRPr sz="1200">
                <a:solidFill>
                  <a:srgbClr val="282C34"/>
                </a:solidFill>
                <a:latin typeface="Consolas"/>
              </a:defRPr>
            </a:pPr>
            <a:r>
              <a:rPr sz="900"/>
              <a:t>Read resources &amp; verify content</a:t>
            </a:r>
          </a:p>
        </p:txBody>
      </p:sp>
      <p:sp>
        <p:nvSpPr>
          <p:cNvPr id="28" name="TextBox 27">
            <a:extLst>
              <a:ext uri="{FF2B5EF4-FFF2-40B4-BE49-F238E27FC236}">
                <a16:creationId xmlns:a16="http://schemas.microsoft.com/office/drawing/2014/main" id="{B87BD60D-0141-D05D-2D0A-D2960BE33B74}"/>
              </a:ext>
            </a:extLst>
          </p:cNvPr>
          <p:cNvSpPr txBox="1"/>
          <p:nvPr/>
        </p:nvSpPr>
        <p:spPr>
          <a:xfrm>
            <a:off x="1371600" y="4046220"/>
            <a:ext cx="1705916" cy="253916"/>
          </a:xfrm>
          <a:prstGeom prst="rect">
            <a:avLst/>
          </a:prstGeom>
          <a:noFill/>
        </p:spPr>
        <p:txBody>
          <a:bodyPr wrap="none">
            <a:spAutoFit/>
          </a:bodyPr>
          <a:lstStyle/>
          <a:p>
            <a:pPr>
              <a:defRPr sz="1400">
                <a:solidFill>
                  <a:srgbClr val="555555"/>
                </a:solidFill>
              </a:defRPr>
            </a:pPr>
            <a:r>
              <a:rPr sz="1050"/>
              <a:t>Check URIs and data format</a:t>
            </a:r>
          </a:p>
        </p:txBody>
      </p:sp>
    </p:spTree>
    <p:extLst>
      <p:ext uri="{BB962C8B-B14F-4D97-AF65-F5344CB8AC3E}">
        <p14:creationId xmlns:p14="http://schemas.microsoft.com/office/powerpoint/2010/main" val="3176189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CA04-5AC8-A5D7-640A-D12B5DC94D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EF40EC5-1E6D-1820-CF00-6F59BC2BC5B3}"/>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F2EB0C31-D944-46CD-F364-16B4198A97BC}"/>
              </a:ext>
            </a:extLst>
          </p:cNvPr>
          <p:cNvSpPr txBox="1"/>
          <p:nvPr/>
        </p:nvSpPr>
        <p:spPr>
          <a:xfrm>
            <a:off x="1215839" y="1714500"/>
            <a:ext cx="6712094" cy="715581"/>
          </a:xfrm>
          <a:prstGeom prst="rect">
            <a:avLst/>
          </a:prstGeom>
          <a:noFill/>
        </p:spPr>
        <p:txBody>
          <a:bodyPr wrap="none">
            <a:spAutoFit/>
          </a:bodyPr>
          <a:lstStyle/>
          <a:p>
            <a:pPr algn="ctr">
              <a:defRPr sz="5400" b="1">
                <a:solidFill>
                  <a:srgbClr val="FFFFFF"/>
                </a:solidFill>
              </a:defRPr>
            </a:pPr>
            <a:r>
              <a:rPr sz="4050"/>
              <a:t>🤖 Multi-Agent Orchestration</a:t>
            </a:r>
          </a:p>
        </p:txBody>
      </p:sp>
      <p:sp>
        <p:nvSpPr>
          <p:cNvPr id="4" name="TextBox 3">
            <a:extLst>
              <a:ext uri="{FF2B5EF4-FFF2-40B4-BE49-F238E27FC236}">
                <a16:creationId xmlns:a16="http://schemas.microsoft.com/office/drawing/2014/main" id="{72421259-8468-BFDA-76D8-20BF64EA1819}"/>
              </a:ext>
            </a:extLst>
          </p:cNvPr>
          <p:cNvSpPr txBox="1"/>
          <p:nvPr/>
        </p:nvSpPr>
        <p:spPr>
          <a:xfrm>
            <a:off x="1959632" y="2880360"/>
            <a:ext cx="5224508" cy="415498"/>
          </a:xfrm>
          <a:prstGeom prst="rect">
            <a:avLst/>
          </a:prstGeom>
          <a:noFill/>
        </p:spPr>
        <p:txBody>
          <a:bodyPr wrap="none">
            <a:spAutoFit/>
          </a:bodyPr>
          <a:lstStyle/>
          <a:p>
            <a:pPr algn="ctr">
              <a:defRPr sz="2800">
                <a:solidFill>
                  <a:srgbClr val="FFFFFF"/>
                </a:solidFill>
              </a:defRPr>
            </a:pPr>
            <a:r>
              <a:rPr sz="2100"/>
              <a:t>Claude + ChatGPT + Copilot Working Together</a:t>
            </a:r>
          </a:p>
        </p:txBody>
      </p:sp>
      <p:sp>
        <p:nvSpPr>
          <p:cNvPr id="5" name="TextBox 4">
            <a:extLst>
              <a:ext uri="{FF2B5EF4-FFF2-40B4-BE49-F238E27FC236}">
                <a16:creationId xmlns:a16="http://schemas.microsoft.com/office/drawing/2014/main" id="{2322E0F8-FE3B-75DE-8781-F6344B5811ED}"/>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707021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1080165" y="149688"/>
            <a:ext cx="6983670" cy="4993812"/>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0E14-5F35-547D-7214-CE7AA28C83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D0591DD-5606-AC77-6CA5-2429B4E97757}"/>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D4F3A9B-FB9B-8268-191C-18BC756E3E35}"/>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A8C0F911-FE03-88B1-FF51-9564AEEA2C46}"/>
              </a:ext>
            </a:extLst>
          </p:cNvPr>
          <p:cNvSpPr txBox="1"/>
          <p:nvPr/>
        </p:nvSpPr>
        <p:spPr>
          <a:xfrm>
            <a:off x="342900" y="102871"/>
            <a:ext cx="6244851" cy="507831"/>
          </a:xfrm>
          <a:prstGeom prst="rect">
            <a:avLst/>
          </a:prstGeom>
          <a:noFill/>
        </p:spPr>
        <p:txBody>
          <a:bodyPr wrap="none">
            <a:spAutoFit/>
          </a:bodyPr>
          <a:lstStyle/>
          <a:p>
            <a:pPr algn="l">
              <a:defRPr sz="3600" b="1">
                <a:solidFill>
                  <a:srgbClr val="FFFFFF"/>
                </a:solidFill>
              </a:defRPr>
            </a:pPr>
            <a:r>
              <a:rPr sz="2700"/>
              <a:t>Multi-Agent Memory Sharing Architecture</a:t>
            </a:r>
          </a:p>
        </p:txBody>
      </p:sp>
      <p:sp>
        <p:nvSpPr>
          <p:cNvPr id="5" name="Oval 4">
            <a:extLst>
              <a:ext uri="{FF2B5EF4-FFF2-40B4-BE49-F238E27FC236}">
                <a16:creationId xmlns:a16="http://schemas.microsoft.com/office/drawing/2014/main" id="{00567CD6-E1E8-6A6B-4AC2-98E8CD0D9B7B}"/>
              </a:ext>
            </a:extLst>
          </p:cNvPr>
          <p:cNvSpPr/>
          <p:nvPr/>
        </p:nvSpPr>
        <p:spPr>
          <a:xfrm>
            <a:off x="3429001" y="2057400"/>
            <a:ext cx="2285771" cy="10287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7EDD5D60-E2D1-F8BA-F5A0-4C8E969DAAB3}"/>
              </a:ext>
            </a:extLst>
          </p:cNvPr>
          <p:cNvSpPr txBox="1"/>
          <p:nvPr/>
        </p:nvSpPr>
        <p:spPr>
          <a:xfrm>
            <a:off x="3882049" y="2331721"/>
            <a:ext cx="1379673" cy="530915"/>
          </a:xfrm>
          <a:prstGeom prst="rect">
            <a:avLst/>
          </a:prstGeom>
          <a:noFill/>
        </p:spPr>
        <p:txBody>
          <a:bodyPr wrap="none">
            <a:spAutoFit/>
          </a:bodyPr>
          <a:lstStyle/>
          <a:p>
            <a:pPr algn="ctr">
              <a:defRPr sz="2000" b="1">
                <a:solidFill>
                  <a:srgbClr val="FFFFFF"/>
                </a:solidFill>
              </a:defRPr>
            </a:pPr>
            <a:r>
              <a:rPr sz="1500"/>
              <a:t>Shared MCP</a:t>
            </a:r>
          </a:p>
          <a:p>
            <a:r>
              <a:rPr sz="1350"/>
              <a:t>Memory Layer</a:t>
            </a:r>
          </a:p>
        </p:txBody>
      </p:sp>
      <p:sp>
        <p:nvSpPr>
          <p:cNvPr id="7" name="Rounded Rectangle 6">
            <a:extLst>
              <a:ext uri="{FF2B5EF4-FFF2-40B4-BE49-F238E27FC236}">
                <a16:creationId xmlns:a16="http://schemas.microsoft.com/office/drawing/2014/main" id="{A1A827A3-EA9E-68C0-6C2E-40BB56BC0E6B}"/>
              </a:ext>
            </a:extLst>
          </p:cNvPr>
          <p:cNvSpPr/>
          <p:nvPr/>
        </p:nvSpPr>
        <p:spPr>
          <a:xfrm>
            <a:off x="1028700" y="1028700"/>
            <a:ext cx="123444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4FA6135A-952C-0052-B340-131C6884CFAB}"/>
              </a:ext>
            </a:extLst>
          </p:cNvPr>
          <p:cNvSpPr txBox="1"/>
          <p:nvPr/>
        </p:nvSpPr>
        <p:spPr>
          <a:xfrm>
            <a:off x="10287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Claude</a:t>
            </a:r>
          </a:p>
        </p:txBody>
      </p:sp>
      <p:sp>
        <p:nvSpPr>
          <p:cNvPr id="9" name="Rounded Rectangle 8">
            <a:extLst>
              <a:ext uri="{FF2B5EF4-FFF2-40B4-BE49-F238E27FC236}">
                <a16:creationId xmlns:a16="http://schemas.microsoft.com/office/drawing/2014/main" id="{3342CD59-68AC-1EDB-3475-38CA6914951E}"/>
              </a:ext>
            </a:extLst>
          </p:cNvPr>
          <p:cNvSpPr/>
          <p:nvPr/>
        </p:nvSpPr>
        <p:spPr>
          <a:xfrm>
            <a:off x="7200900" y="1028700"/>
            <a:ext cx="123444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46C0C683-DB78-A64B-C900-52323D0BAAAA}"/>
              </a:ext>
            </a:extLst>
          </p:cNvPr>
          <p:cNvSpPr txBox="1"/>
          <p:nvPr/>
        </p:nvSpPr>
        <p:spPr>
          <a:xfrm>
            <a:off x="72009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ChatGPT</a:t>
            </a:r>
          </a:p>
        </p:txBody>
      </p:sp>
      <p:sp>
        <p:nvSpPr>
          <p:cNvPr id="11" name="Rounded Rectangle 10">
            <a:extLst>
              <a:ext uri="{FF2B5EF4-FFF2-40B4-BE49-F238E27FC236}">
                <a16:creationId xmlns:a16="http://schemas.microsoft.com/office/drawing/2014/main" id="{5A2F7ECD-8971-61D5-B201-57537A69FC7B}"/>
              </a:ext>
            </a:extLst>
          </p:cNvPr>
          <p:cNvSpPr/>
          <p:nvPr/>
        </p:nvSpPr>
        <p:spPr>
          <a:xfrm>
            <a:off x="1028700" y="3429000"/>
            <a:ext cx="123444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9AF9239-E7E6-79C2-605F-E42B4986E311}"/>
              </a:ext>
            </a:extLst>
          </p:cNvPr>
          <p:cNvSpPr txBox="1"/>
          <p:nvPr/>
        </p:nvSpPr>
        <p:spPr>
          <a:xfrm>
            <a:off x="1028700" y="3566160"/>
            <a:ext cx="1234440" cy="484748"/>
          </a:xfrm>
          <a:prstGeom prst="rect">
            <a:avLst/>
          </a:prstGeom>
          <a:noFill/>
        </p:spPr>
        <p:txBody>
          <a:bodyPr wrap="square">
            <a:spAutoFit/>
          </a:bodyPr>
          <a:lstStyle/>
          <a:p>
            <a:pPr algn="ctr">
              <a:defRPr sz="1600" b="1">
                <a:solidFill>
                  <a:srgbClr val="FFFFFF"/>
                </a:solidFill>
              </a:defRPr>
            </a:pPr>
            <a:r>
              <a:rPr sz="1200"/>
              <a:t>👨‍💻</a:t>
            </a:r>
          </a:p>
          <a:p>
            <a:r>
              <a:rPr sz="1350"/>
              <a:t>Copilot</a:t>
            </a:r>
          </a:p>
        </p:txBody>
      </p:sp>
      <p:sp>
        <p:nvSpPr>
          <p:cNvPr id="13" name="Rounded Rectangle 12">
            <a:extLst>
              <a:ext uri="{FF2B5EF4-FFF2-40B4-BE49-F238E27FC236}">
                <a16:creationId xmlns:a16="http://schemas.microsoft.com/office/drawing/2014/main" id="{E6016EC7-902E-F178-2ADE-5925359FFE8F}"/>
              </a:ext>
            </a:extLst>
          </p:cNvPr>
          <p:cNvSpPr/>
          <p:nvPr/>
        </p:nvSpPr>
        <p:spPr>
          <a:xfrm>
            <a:off x="7200900" y="3429000"/>
            <a:ext cx="1234440" cy="82296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C06E36FF-DD50-5E42-820C-1E3298BCC4E0}"/>
              </a:ext>
            </a:extLst>
          </p:cNvPr>
          <p:cNvSpPr txBox="1"/>
          <p:nvPr/>
        </p:nvSpPr>
        <p:spPr>
          <a:xfrm>
            <a:off x="7200900" y="3566160"/>
            <a:ext cx="1234440" cy="692497"/>
          </a:xfrm>
          <a:prstGeom prst="rect">
            <a:avLst/>
          </a:prstGeom>
          <a:noFill/>
        </p:spPr>
        <p:txBody>
          <a:bodyPr wrap="square">
            <a:spAutoFit/>
          </a:bodyPr>
          <a:lstStyle/>
          <a:p>
            <a:pPr algn="ctr">
              <a:defRPr sz="1600" b="1">
                <a:solidFill>
                  <a:srgbClr val="FFFFFF"/>
                </a:solidFill>
              </a:defRPr>
            </a:pPr>
            <a:r>
              <a:rPr sz="1200"/>
              <a:t>🔧</a:t>
            </a:r>
          </a:p>
          <a:p>
            <a:r>
              <a:rPr sz="1350"/>
              <a:t>Custom</a:t>
            </a:r>
          </a:p>
          <a:p>
            <a:r>
              <a:rPr sz="1350"/>
              <a:t>Agent</a:t>
            </a:r>
          </a:p>
        </p:txBody>
      </p:sp>
    </p:spTree>
    <p:extLst>
      <p:ext uri="{BB962C8B-B14F-4D97-AF65-F5344CB8AC3E}">
        <p14:creationId xmlns:p14="http://schemas.microsoft.com/office/powerpoint/2010/main" val="1726699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F9B2B-415F-C297-A9A2-17959C152C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AB70F0-BF43-A1BE-0825-D906FA1F8B8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1974030-7716-4361-D660-030BA325FD53}"/>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72FD2B9B-E1BB-D315-AAAF-0274F7CB4ACC}"/>
              </a:ext>
            </a:extLst>
          </p:cNvPr>
          <p:cNvSpPr txBox="1"/>
          <p:nvPr/>
        </p:nvSpPr>
        <p:spPr>
          <a:xfrm>
            <a:off x="342901" y="102871"/>
            <a:ext cx="4942379" cy="507831"/>
          </a:xfrm>
          <a:prstGeom prst="rect">
            <a:avLst/>
          </a:prstGeom>
          <a:noFill/>
        </p:spPr>
        <p:txBody>
          <a:bodyPr wrap="none">
            <a:spAutoFit/>
          </a:bodyPr>
          <a:lstStyle/>
          <a:p>
            <a:pPr algn="l">
              <a:defRPr sz="3600" b="1">
                <a:solidFill>
                  <a:srgbClr val="FFFFFF"/>
                </a:solidFill>
              </a:defRPr>
            </a:pPr>
            <a:r>
              <a:rPr sz="2700"/>
              <a:t>Real-World Multi-Agent Scenario</a:t>
            </a:r>
          </a:p>
        </p:txBody>
      </p:sp>
      <p:sp>
        <p:nvSpPr>
          <p:cNvPr id="5" name="Rounded Rectangle 4">
            <a:extLst>
              <a:ext uri="{FF2B5EF4-FFF2-40B4-BE49-F238E27FC236}">
                <a16:creationId xmlns:a16="http://schemas.microsoft.com/office/drawing/2014/main" id="{00B81057-635A-8392-0D7F-18C5A16779A2}"/>
              </a:ext>
            </a:extLst>
          </p:cNvPr>
          <p:cNvSpPr/>
          <p:nvPr/>
        </p:nvSpPr>
        <p:spPr>
          <a:xfrm>
            <a:off x="1028701" y="1028700"/>
            <a:ext cx="7086371" cy="8229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098E3364-99E9-E1BF-14AD-1E94E5D7D085}"/>
              </a:ext>
            </a:extLst>
          </p:cNvPr>
          <p:cNvSpPr txBox="1"/>
          <p:nvPr/>
        </p:nvSpPr>
        <p:spPr>
          <a:xfrm>
            <a:off x="1371600" y="1165860"/>
            <a:ext cx="4525598" cy="346249"/>
          </a:xfrm>
          <a:prstGeom prst="rect">
            <a:avLst/>
          </a:prstGeom>
          <a:noFill/>
        </p:spPr>
        <p:txBody>
          <a:bodyPr wrap="none">
            <a:spAutoFit/>
          </a:bodyPr>
          <a:lstStyle/>
          <a:p>
            <a:pPr>
              <a:defRPr sz="2200" b="1">
                <a:solidFill>
                  <a:srgbClr val="667EEA"/>
                </a:solidFill>
              </a:defRPr>
            </a:pPr>
            <a:r>
              <a:rPr sz="1650"/>
              <a:t>📋 Scenario: Azure Course Development Pipeline</a:t>
            </a:r>
          </a:p>
        </p:txBody>
      </p:sp>
      <p:sp>
        <p:nvSpPr>
          <p:cNvPr id="7" name="TextBox 6">
            <a:extLst>
              <a:ext uri="{FF2B5EF4-FFF2-40B4-BE49-F238E27FC236}">
                <a16:creationId xmlns:a16="http://schemas.microsoft.com/office/drawing/2014/main" id="{A6CA144E-D4A4-7494-2D59-A507C400BC2A}"/>
              </a:ext>
            </a:extLst>
          </p:cNvPr>
          <p:cNvSpPr txBox="1"/>
          <p:nvPr/>
        </p:nvSpPr>
        <p:spPr>
          <a:xfrm>
            <a:off x="1371601" y="1508761"/>
            <a:ext cx="6530955" cy="276999"/>
          </a:xfrm>
          <a:prstGeom prst="rect">
            <a:avLst/>
          </a:prstGeom>
          <a:noFill/>
        </p:spPr>
        <p:txBody>
          <a:bodyPr wrap="none">
            <a:spAutoFit/>
          </a:bodyPr>
          <a:lstStyle/>
          <a:p>
            <a:pPr>
              <a:defRPr sz="1600">
                <a:solidFill>
                  <a:srgbClr val="555555"/>
                </a:solidFill>
              </a:defRPr>
            </a:pPr>
            <a:r>
              <a:rPr sz="1200"/>
              <a:t>All agents share the same MCP memory of your course outline, student feedback, and code examples</a:t>
            </a:r>
          </a:p>
        </p:txBody>
      </p:sp>
      <p:sp>
        <p:nvSpPr>
          <p:cNvPr id="8" name="Rounded Rectangle 7">
            <a:extLst>
              <a:ext uri="{FF2B5EF4-FFF2-40B4-BE49-F238E27FC236}">
                <a16:creationId xmlns:a16="http://schemas.microsoft.com/office/drawing/2014/main" id="{C0650C74-DA32-EFE8-5557-43086A0FB6EB}"/>
              </a:ext>
            </a:extLst>
          </p:cNvPr>
          <p:cNvSpPr/>
          <p:nvPr/>
        </p:nvSpPr>
        <p:spPr>
          <a:xfrm>
            <a:off x="685800" y="2194560"/>
            <a:ext cx="2468880" cy="20574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a:extLst>
              <a:ext uri="{FF2B5EF4-FFF2-40B4-BE49-F238E27FC236}">
                <a16:creationId xmlns:a16="http://schemas.microsoft.com/office/drawing/2014/main" id="{244D9ECF-0AD8-4E5C-B605-5766E9E7E37D}"/>
              </a:ext>
            </a:extLst>
          </p:cNvPr>
          <p:cNvSpPr txBox="1"/>
          <p:nvPr/>
        </p:nvSpPr>
        <p:spPr>
          <a:xfrm>
            <a:off x="1403913" y="2331720"/>
            <a:ext cx="1032655" cy="323165"/>
          </a:xfrm>
          <a:prstGeom prst="rect">
            <a:avLst/>
          </a:prstGeom>
          <a:noFill/>
        </p:spPr>
        <p:txBody>
          <a:bodyPr wrap="none">
            <a:spAutoFit/>
          </a:bodyPr>
          <a:lstStyle/>
          <a:p>
            <a:pPr algn="ctr">
              <a:defRPr sz="2000" b="1">
                <a:solidFill>
                  <a:srgbClr val="3498DB"/>
                </a:solidFill>
              </a:defRPr>
            </a:pPr>
            <a:r>
              <a:rPr sz="1500"/>
              <a:t>🤖 Claude</a:t>
            </a:r>
          </a:p>
        </p:txBody>
      </p:sp>
      <p:sp>
        <p:nvSpPr>
          <p:cNvPr id="10" name="TextBox 9">
            <a:extLst>
              <a:ext uri="{FF2B5EF4-FFF2-40B4-BE49-F238E27FC236}">
                <a16:creationId xmlns:a16="http://schemas.microsoft.com/office/drawing/2014/main" id="{A65DA562-E9AB-0601-8975-C26CD802A4D3}"/>
              </a:ext>
            </a:extLst>
          </p:cNvPr>
          <p:cNvSpPr txBox="1"/>
          <p:nvPr/>
        </p:nvSpPr>
        <p:spPr>
          <a:xfrm>
            <a:off x="1279680" y="2743201"/>
            <a:ext cx="1281121" cy="276999"/>
          </a:xfrm>
          <a:prstGeom prst="rect">
            <a:avLst/>
          </a:prstGeom>
          <a:noFill/>
        </p:spPr>
        <p:txBody>
          <a:bodyPr wrap="none">
            <a:spAutoFit/>
          </a:bodyPr>
          <a:lstStyle/>
          <a:p>
            <a:pPr algn="ctr">
              <a:defRPr sz="1600" b="1">
                <a:solidFill>
                  <a:srgbClr val="555555"/>
                </a:solidFill>
              </a:defRPr>
            </a:pPr>
            <a:r>
              <a:rPr sz="1200"/>
              <a:t>Content Creation</a:t>
            </a:r>
          </a:p>
        </p:txBody>
      </p:sp>
      <p:sp>
        <p:nvSpPr>
          <p:cNvPr id="11" name="TextBox 10">
            <a:extLst>
              <a:ext uri="{FF2B5EF4-FFF2-40B4-BE49-F238E27FC236}">
                <a16:creationId xmlns:a16="http://schemas.microsoft.com/office/drawing/2014/main" id="{A4F6D07B-8584-11AC-691F-1EA7CCDF93DB}"/>
              </a:ext>
            </a:extLst>
          </p:cNvPr>
          <p:cNvSpPr txBox="1"/>
          <p:nvPr/>
        </p:nvSpPr>
        <p:spPr>
          <a:xfrm>
            <a:off x="960120" y="3086100"/>
            <a:ext cx="1920240" cy="854080"/>
          </a:xfrm>
          <a:prstGeom prst="rect">
            <a:avLst/>
          </a:prstGeom>
          <a:noFill/>
        </p:spPr>
        <p:txBody>
          <a:bodyPr wrap="square">
            <a:spAutoFit/>
          </a:bodyPr>
          <a:lstStyle/>
          <a:p>
            <a:pPr>
              <a:defRPr sz="1200">
                <a:solidFill>
                  <a:srgbClr val="555555"/>
                </a:solidFill>
              </a:defRPr>
            </a:pPr>
            <a:r>
              <a:rPr sz="900"/>
              <a:t>• Write course modules</a:t>
            </a:r>
          </a:p>
          <a:p>
            <a:r>
              <a:rPr sz="1350"/>
              <a:t>• Create exercises</a:t>
            </a:r>
          </a:p>
          <a:p>
            <a:r>
              <a:rPr sz="1350"/>
              <a:t>• Generate assessments</a:t>
            </a:r>
          </a:p>
          <a:p>
            <a:r>
              <a:rPr sz="1350"/>
              <a:t>• Review student work</a:t>
            </a:r>
          </a:p>
        </p:txBody>
      </p:sp>
      <p:sp>
        <p:nvSpPr>
          <p:cNvPr id="12" name="Rounded Rectangle 11">
            <a:extLst>
              <a:ext uri="{FF2B5EF4-FFF2-40B4-BE49-F238E27FC236}">
                <a16:creationId xmlns:a16="http://schemas.microsoft.com/office/drawing/2014/main" id="{368A1507-D782-8038-226A-257BA1FC3A50}"/>
              </a:ext>
            </a:extLst>
          </p:cNvPr>
          <p:cNvSpPr/>
          <p:nvPr/>
        </p:nvSpPr>
        <p:spPr>
          <a:xfrm>
            <a:off x="3360420" y="2194560"/>
            <a:ext cx="2468880" cy="20574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a:extLst>
              <a:ext uri="{FF2B5EF4-FFF2-40B4-BE49-F238E27FC236}">
                <a16:creationId xmlns:a16="http://schemas.microsoft.com/office/drawing/2014/main" id="{E342D3A3-6FB6-2615-1D6A-7288F427D80C}"/>
              </a:ext>
            </a:extLst>
          </p:cNvPr>
          <p:cNvSpPr txBox="1"/>
          <p:nvPr/>
        </p:nvSpPr>
        <p:spPr>
          <a:xfrm>
            <a:off x="4009188" y="2331720"/>
            <a:ext cx="1171346" cy="323165"/>
          </a:xfrm>
          <a:prstGeom prst="rect">
            <a:avLst/>
          </a:prstGeom>
          <a:noFill/>
        </p:spPr>
        <p:txBody>
          <a:bodyPr wrap="none">
            <a:spAutoFit/>
          </a:bodyPr>
          <a:lstStyle/>
          <a:p>
            <a:pPr algn="ctr">
              <a:defRPr sz="2000" b="1">
                <a:solidFill>
                  <a:srgbClr val="2ECC71"/>
                </a:solidFill>
              </a:defRPr>
            </a:pPr>
            <a:r>
              <a:rPr sz="1500"/>
              <a:t>💬 ChatGPT</a:t>
            </a:r>
          </a:p>
        </p:txBody>
      </p:sp>
      <p:sp>
        <p:nvSpPr>
          <p:cNvPr id="14" name="TextBox 13">
            <a:extLst>
              <a:ext uri="{FF2B5EF4-FFF2-40B4-BE49-F238E27FC236}">
                <a16:creationId xmlns:a16="http://schemas.microsoft.com/office/drawing/2014/main" id="{A4909909-609E-628E-9EF3-D53F3A0D8E84}"/>
              </a:ext>
            </a:extLst>
          </p:cNvPr>
          <p:cNvSpPr txBox="1"/>
          <p:nvPr/>
        </p:nvSpPr>
        <p:spPr>
          <a:xfrm>
            <a:off x="3862127" y="2743201"/>
            <a:ext cx="1465466" cy="276999"/>
          </a:xfrm>
          <a:prstGeom prst="rect">
            <a:avLst/>
          </a:prstGeom>
          <a:noFill/>
        </p:spPr>
        <p:txBody>
          <a:bodyPr wrap="none">
            <a:spAutoFit/>
          </a:bodyPr>
          <a:lstStyle/>
          <a:p>
            <a:pPr algn="ctr">
              <a:defRPr sz="1600" b="1">
                <a:solidFill>
                  <a:srgbClr val="555555"/>
                </a:solidFill>
              </a:defRPr>
            </a:pPr>
            <a:r>
              <a:rPr sz="1200"/>
              <a:t>Research &amp; Analysis</a:t>
            </a:r>
          </a:p>
        </p:txBody>
      </p:sp>
      <p:sp>
        <p:nvSpPr>
          <p:cNvPr id="15" name="TextBox 14">
            <a:extLst>
              <a:ext uri="{FF2B5EF4-FFF2-40B4-BE49-F238E27FC236}">
                <a16:creationId xmlns:a16="http://schemas.microsoft.com/office/drawing/2014/main" id="{F68206A0-6133-82A9-B8A5-150CFA7F5D8D}"/>
              </a:ext>
            </a:extLst>
          </p:cNvPr>
          <p:cNvSpPr txBox="1"/>
          <p:nvPr/>
        </p:nvSpPr>
        <p:spPr>
          <a:xfrm>
            <a:off x="3634740" y="3086100"/>
            <a:ext cx="1920240" cy="854080"/>
          </a:xfrm>
          <a:prstGeom prst="rect">
            <a:avLst/>
          </a:prstGeom>
          <a:noFill/>
        </p:spPr>
        <p:txBody>
          <a:bodyPr wrap="square">
            <a:spAutoFit/>
          </a:bodyPr>
          <a:lstStyle/>
          <a:p>
            <a:pPr>
              <a:defRPr sz="1200">
                <a:solidFill>
                  <a:srgbClr val="555555"/>
                </a:solidFill>
              </a:defRPr>
            </a:pPr>
            <a:r>
              <a:rPr sz="900"/>
              <a:t>• Web research</a:t>
            </a:r>
          </a:p>
          <a:p>
            <a:r>
              <a:rPr sz="1350"/>
              <a:t>• Trend analysis</a:t>
            </a:r>
          </a:p>
          <a:p>
            <a:r>
              <a:rPr sz="1350"/>
              <a:t>• Competitor review</a:t>
            </a:r>
          </a:p>
          <a:p>
            <a:r>
              <a:rPr sz="1350"/>
              <a:t>• Market insights</a:t>
            </a:r>
          </a:p>
        </p:txBody>
      </p:sp>
      <p:sp>
        <p:nvSpPr>
          <p:cNvPr id="16" name="Rounded Rectangle 15">
            <a:extLst>
              <a:ext uri="{FF2B5EF4-FFF2-40B4-BE49-F238E27FC236}">
                <a16:creationId xmlns:a16="http://schemas.microsoft.com/office/drawing/2014/main" id="{51CBAB59-887B-3CF0-F5E9-37E14D82A3BF}"/>
              </a:ext>
            </a:extLst>
          </p:cNvPr>
          <p:cNvSpPr/>
          <p:nvPr/>
        </p:nvSpPr>
        <p:spPr>
          <a:xfrm>
            <a:off x="6035040" y="2194560"/>
            <a:ext cx="2468880" cy="20574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99FE5A-BBCA-B5BB-6AE5-05B7DDB854AA}"/>
              </a:ext>
            </a:extLst>
          </p:cNvPr>
          <p:cNvSpPr txBox="1"/>
          <p:nvPr/>
        </p:nvSpPr>
        <p:spPr>
          <a:xfrm>
            <a:off x="6738726" y="2331720"/>
            <a:ext cx="1061509" cy="323165"/>
          </a:xfrm>
          <a:prstGeom prst="rect">
            <a:avLst/>
          </a:prstGeom>
          <a:noFill/>
        </p:spPr>
        <p:txBody>
          <a:bodyPr wrap="none">
            <a:spAutoFit/>
          </a:bodyPr>
          <a:lstStyle/>
          <a:p>
            <a:pPr algn="ctr">
              <a:defRPr sz="2000" b="1">
                <a:solidFill>
                  <a:srgbClr val="E67E22"/>
                </a:solidFill>
              </a:defRPr>
            </a:pPr>
            <a:r>
              <a:rPr sz="1500"/>
              <a:t>👨‍💻 Copilot</a:t>
            </a:r>
          </a:p>
        </p:txBody>
      </p:sp>
      <p:sp>
        <p:nvSpPr>
          <p:cNvPr id="18" name="TextBox 17">
            <a:extLst>
              <a:ext uri="{FF2B5EF4-FFF2-40B4-BE49-F238E27FC236}">
                <a16:creationId xmlns:a16="http://schemas.microsoft.com/office/drawing/2014/main" id="{6A97ABE1-EEEF-B524-F41B-CFED421AE4F4}"/>
              </a:ext>
            </a:extLst>
          </p:cNvPr>
          <p:cNvSpPr txBox="1"/>
          <p:nvPr/>
        </p:nvSpPr>
        <p:spPr>
          <a:xfrm>
            <a:off x="6693842" y="2743201"/>
            <a:ext cx="1151277" cy="276999"/>
          </a:xfrm>
          <a:prstGeom prst="rect">
            <a:avLst/>
          </a:prstGeom>
          <a:noFill/>
        </p:spPr>
        <p:txBody>
          <a:bodyPr wrap="none">
            <a:spAutoFit/>
          </a:bodyPr>
          <a:lstStyle/>
          <a:p>
            <a:pPr algn="ctr">
              <a:defRPr sz="1600" b="1">
                <a:solidFill>
                  <a:srgbClr val="555555"/>
                </a:solidFill>
              </a:defRPr>
            </a:pPr>
            <a:r>
              <a:rPr sz="1200"/>
              <a:t>Code Examples</a:t>
            </a:r>
          </a:p>
        </p:txBody>
      </p:sp>
      <p:sp>
        <p:nvSpPr>
          <p:cNvPr id="19" name="TextBox 18">
            <a:extLst>
              <a:ext uri="{FF2B5EF4-FFF2-40B4-BE49-F238E27FC236}">
                <a16:creationId xmlns:a16="http://schemas.microsoft.com/office/drawing/2014/main" id="{9378D1EA-C365-A80F-AED7-0102F2D7A16B}"/>
              </a:ext>
            </a:extLst>
          </p:cNvPr>
          <p:cNvSpPr txBox="1"/>
          <p:nvPr/>
        </p:nvSpPr>
        <p:spPr>
          <a:xfrm>
            <a:off x="6309360" y="3086100"/>
            <a:ext cx="1920240" cy="854080"/>
          </a:xfrm>
          <a:prstGeom prst="rect">
            <a:avLst/>
          </a:prstGeom>
          <a:noFill/>
        </p:spPr>
        <p:txBody>
          <a:bodyPr wrap="square">
            <a:spAutoFit/>
          </a:bodyPr>
          <a:lstStyle/>
          <a:p>
            <a:pPr>
              <a:defRPr sz="1200">
                <a:solidFill>
                  <a:srgbClr val="555555"/>
                </a:solidFill>
              </a:defRPr>
            </a:pPr>
            <a:r>
              <a:rPr sz="900"/>
              <a:t>• Write demo code</a:t>
            </a:r>
          </a:p>
          <a:p>
            <a:r>
              <a:rPr sz="1350"/>
              <a:t>• Generate tests</a:t>
            </a:r>
          </a:p>
          <a:p>
            <a:r>
              <a:rPr sz="1350"/>
              <a:t>• Debug issues</a:t>
            </a:r>
          </a:p>
          <a:p>
            <a:r>
              <a:rPr sz="1350"/>
              <a:t>• Document APIs</a:t>
            </a:r>
          </a:p>
        </p:txBody>
      </p:sp>
    </p:spTree>
    <p:extLst>
      <p:ext uri="{BB962C8B-B14F-4D97-AF65-F5344CB8AC3E}">
        <p14:creationId xmlns:p14="http://schemas.microsoft.com/office/powerpoint/2010/main" val="1565318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A95FC-2DED-8458-B268-F3A39F221D8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0CC40F3-247D-4127-BF1B-470DCEE5E2C2}"/>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D141F5C2-CAB4-D2A0-7DA0-A64F46CD8365}"/>
              </a:ext>
            </a:extLst>
          </p:cNvPr>
          <p:cNvSpPr txBox="1"/>
          <p:nvPr/>
        </p:nvSpPr>
        <p:spPr>
          <a:xfrm>
            <a:off x="1604567" y="1714500"/>
            <a:ext cx="5934638" cy="715581"/>
          </a:xfrm>
          <a:prstGeom prst="rect">
            <a:avLst/>
          </a:prstGeom>
          <a:noFill/>
        </p:spPr>
        <p:txBody>
          <a:bodyPr wrap="none">
            <a:spAutoFit/>
          </a:bodyPr>
          <a:lstStyle/>
          <a:p>
            <a:pPr algn="ctr">
              <a:defRPr sz="5400" b="1">
                <a:solidFill>
                  <a:srgbClr val="FFFFFF"/>
                </a:solidFill>
              </a:defRPr>
            </a:pPr>
            <a:r>
              <a:rPr sz="4050"/>
              <a:t>📊 Production Monitoring</a:t>
            </a:r>
          </a:p>
        </p:txBody>
      </p:sp>
      <p:sp>
        <p:nvSpPr>
          <p:cNvPr id="4" name="TextBox 3">
            <a:extLst>
              <a:ext uri="{FF2B5EF4-FFF2-40B4-BE49-F238E27FC236}">
                <a16:creationId xmlns:a16="http://schemas.microsoft.com/office/drawing/2014/main" id="{6BEB8071-1B01-4DCF-C17F-9F95CE667414}"/>
              </a:ext>
            </a:extLst>
          </p:cNvPr>
          <p:cNvSpPr txBox="1"/>
          <p:nvPr/>
        </p:nvSpPr>
        <p:spPr>
          <a:xfrm>
            <a:off x="2290653" y="2880360"/>
            <a:ext cx="4562467" cy="415498"/>
          </a:xfrm>
          <a:prstGeom prst="rect">
            <a:avLst/>
          </a:prstGeom>
          <a:noFill/>
        </p:spPr>
        <p:txBody>
          <a:bodyPr wrap="none">
            <a:spAutoFit/>
          </a:bodyPr>
          <a:lstStyle/>
          <a:p>
            <a:pPr algn="ctr">
              <a:defRPr sz="2800">
                <a:solidFill>
                  <a:srgbClr val="FFFFFF"/>
                </a:solidFill>
              </a:defRPr>
            </a:pPr>
            <a:r>
              <a:rPr sz="2100"/>
              <a:t>Observability and Performance Tracking</a:t>
            </a:r>
          </a:p>
        </p:txBody>
      </p:sp>
      <p:sp>
        <p:nvSpPr>
          <p:cNvPr id="5" name="TextBox 4">
            <a:extLst>
              <a:ext uri="{FF2B5EF4-FFF2-40B4-BE49-F238E27FC236}">
                <a16:creationId xmlns:a16="http://schemas.microsoft.com/office/drawing/2014/main" id="{8A295CA1-C7A3-E15F-DB31-274298F033AE}"/>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720891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C0B2B-A679-9D18-C908-33107DE918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29AF33-6DF2-6E4E-90FD-E1CE02D1A02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D7D0DF44-3902-2F5F-B139-CE3F1F64179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37BD3E29-97DE-D2CD-B7B9-96C24C5058C9}"/>
              </a:ext>
            </a:extLst>
          </p:cNvPr>
          <p:cNvSpPr txBox="1"/>
          <p:nvPr/>
        </p:nvSpPr>
        <p:spPr>
          <a:xfrm>
            <a:off x="342900" y="102871"/>
            <a:ext cx="4661854" cy="507831"/>
          </a:xfrm>
          <a:prstGeom prst="rect">
            <a:avLst/>
          </a:prstGeom>
          <a:noFill/>
        </p:spPr>
        <p:txBody>
          <a:bodyPr wrap="none">
            <a:spAutoFit/>
          </a:bodyPr>
          <a:lstStyle/>
          <a:p>
            <a:pPr algn="l">
              <a:defRPr sz="3600" b="1">
                <a:solidFill>
                  <a:srgbClr val="FFFFFF"/>
                </a:solidFill>
              </a:defRPr>
            </a:pPr>
            <a:r>
              <a:rPr sz="2700"/>
              <a:t>Application Insights Dashboard</a:t>
            </a:r>
          </a:p>
        </p:txBody>
      </p:sp>
      <p:sp>
        <p:nvSpPr>
          <p:cNvPr id="5" name="Rounded Rectangle 4">
            <a:extLst>
              <a:ext uri="{FF2B5EF4-FFF2-40B4-BE49-F238E27FC236}">
                <a16:creationId xmlns:a16="http://schemas.microsoft.com/office/drawing/2014/main" id="{B3CD5925-3AC9-E873-44AD-3266CB82FF07}"/>
              </a:ext>
            </a:extLst>
          </p:cNvPr>
          <p:cNvSpPr/>
          <p:nvPr/>
        </p:nvSpPr>
        <p:spPr>
          <a:xfrm>
            <a:off x="68580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1C624763-8A6E-B6F2-AD3E-E6446B6924A5}"/>
              </a:ext>
            </a:extLst>
          </p:cNvPr>
          <p:cNvSpPr txBox="1"/>
          <p:nvPr/>
        </p:nvSpPr>
        <p:spPr>
          <a:xfrm>
            <a:off x="1589861" y="1371601"/>
            <a:ext cx="660758" cy="507831"/>
          </a:xfrm>
          <a:prstGeom prst="rect">
            <a:avLst/>
          </a:prstGeom>
          <a:noFill/>
        </p:spPr>
        <p:txBody>
          <a:bodyPr wrap="none">
            <a:spAutoFit/>
          </a:bodyPr>
          <a:lstStyle/>
          <a:p>
            <a:pPr algn="ctr">
              <a:defRPr sz="3600"/>
            </a:pPr>
            <a:r>
              <a:rPr sz="2700"/>
              <a:t>⏱️</a:t>
            </a:r>
          </a:p>
        </p:txBody>
      </p:sp>
      <p:sp>
        <p:nvSpPr>
          <p:cNvPr id="7" name="TextBox 6">
            <a:extLst>
              <a:ext uri="{FF2B5EF4-FFF2-40B4-BE49-F238E27FC236}">
                <a16:creationId xmlns:a16="http://schemas.microsoft.com/office/drawing/2014/main" id="{F3C39BD8-7CDD-86B5-C41D-A8456DA01100}"/>
              </a:ext>
            </a:extLst>
          </p:cNvPr>
          <p:cNvSpPr txBox="1"/>
          <p:nvPr/>
        </p:nvSpPr>
        <p:spPr>
          <a:xfrm>
            <a:off x="1345403" y="1714501"/>
            <a:ext cx="1149675" cy="276999"/>
          </a:xfrm>
          <a:prstGeom prst="rect">
            <a:avLst/>
          </a:prstGeom>
          <a:noFill/>
        </p:spPr>
        <p:txBody>
          <a:bodyPr wrap="none">
            <a:spAutoFit/>
          </a:bodyPr>
          <a:lstStyle/>
          <a:p>
            <a:pPr algn="ctr">
              <a:defRPr sz="1600" b="1">
                <a:solidFill>
                  <a:srgbClr val="555555"/>
                </a:solidFill>
              </a:defRPr>
            </a:pPr>
            <a:r>
              <a:rPr sz="1200"/>
              <a:t>Response Time</a:t>
            </a:r>
          </a:p>
        </p:txBody>
      </p:sp>
      <p:sp>
        <p:nvSpPr>
          <p:cNvPr id="8" name="TextBox 7">
            <a:extLst>
              <a:ext uri="{FF2B5EF4-FFF2-40B4-BE49-F238E27FC236}">
                <a16:creationId xmlns:a16="http://schemas.microsoft.com/office/drawing/2014/main" id="{9B78D25B-BEDF-CE03-BBCC-367908EF5155}"/>
              </a:ext>
            </a:extLst>
          </p:cNvPr>
          <p:cNvSpPr txBox="1"/>
          <p:nvPr/>
        </p:nvSpPr>
        <p:spPr>
          <a:xfrm>
            <a:off x="1362235" y="1988820"/>
            <a:ext cx="1116011" cy="415498"/>
          </a:xfrm>
          <a:prstGeom prst="rect">
            <a:avLst/>
          </a:prstGeom>
          <a:noFill/>
        </p:spPr>
        <p:txBody>
          <a:bodyPr wrap="none">
            <a:spAutoFit/>
          </a:bodyPr>
          <a:lstStyle/>
          <a:p>
            <a:pPr algn="ctr">
              <a:defRPr sz="2800" b="1">
                <a:solidFill>
                  <a:srgbClr val="2ECC71"/>
                </a:solidFill>
              </a:defRPr>
            </a:pPr>
            <a:r>
              <a:rPr sz="2100"/>
              <a:t>&lt; 500ms</a:t>
            </a:r>
          </a:p>
        </p:txBody>
      </p:sp>
      <p:sp>
        <p:nvSpPr>
          <p:cNvPr id="9" name="TextBox 8">
            <a:extLst>
              <a:ext uri="{FF2B5EF4-FFF2-40B4-BE49-F238E27FC236}">
                <a16:creationId xmlns:a16="http://schemas.microsoft.com/office/drawing/2014/main" id="{2F1E9519-9798-0226-0563-E952EE128822}"/>
              </a:ext>
            </a:extLst>
          </p:cNvPr>
          <p:cNvSpPr txBox="1"/>
          <p:nvPr/>
        </p:nvSpPr>
        <p:spPr>
          <a:xfrm>
            <a:off x="1679629" y="2331720"/>
            <a:ext cx="481222" cy="253916"/>
          </a:xfrm>
          <a:prstGeom prst="rect">
            <a:avLst/>
          </a:prstGeom>
          <a:noFill/>
        </p:spPr>
        <p:txBody>
          <a:bodyPr wrap="none">
            <a:spAutoFit/>
          </a:bodyPr>
          <a:lstStyle/>
          <a:p>
            <a:pPr algn="ctr">
              <a:defRPr sz="1400">
                <a:solidFill>
                  <a:srgbClr val="555555"/>
                </a:solidFill>
              </a:defRPr>
            </a:pPr>
            <a:r>
              <a:rPr sz="1050"/>
              <a:t>Good</a:t>
            </a:r>
          </a:p>
        </p:txBody>
      </p:sp>
      <p:sp>
        <p:nvSpPr>
          <p:cNvPr id="10" name="Rounded Rectangle 9">
            <a:extLst>
              <a:ext uri="{FF2B5EF4-FFF2-40B4-BE49-F238E27FC236}">
                <a16:creationId xmlns:a16="http://schemas.microsoft.com/office/drawing/2014/main" id="{269049A5-7D07-0199-5265-7A98E59510FC}"/>
              </a:ext>
            </a:extLst>
          </p:cNvPr>
          <p:cNvSpPr/>
          <p:nvPr/>
        </p:nvSpPr>
        <p:spPr>
          <a:xfrm>
            <a:off x="3360420" y="123444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498D3897-DD2D-FCD1-24CC-85BFFEE996B6}"/>
              </a:ext>
            </a:extLst>
          </p:cNvPr>
          <p:cNvSpPr txBox="1"/>
          <p:nvPr/>
        </p:nvSpPr>
        <p:spPr>
          <a:xfrm>
            <a:off x="4264481" y="1371601"/>
            <a:ext cx="660758" cy="507831"/>
          </a:xfrm>
          <a:prstGeom prst="rect">
            <a:avLst/>
          </a:prstGeom>
          <a:noFill/>
        </p:spPr>
        <p:txBody>
          <a:bodyPr wrap="none">
            <a:spAutoFit/>
          </a:bodyPr>
          <a:lstStyle/>
          <a:p>
            <a:pPr algn="ctr">
              <a:defRPr sz="3600"/>
            </a:pPr>
            <a:r>
              <a:rPr sz="2700"/>
              <a:t>🔄</a:t>
            </a:r>
          </a:p>
        </p:txBody>
      </p:sp>
      <p:sp>
        <p:nvSpPr>
          <p:cNvPr id="12" name="TextBox 11">
            <a:extLst>
              <a:ext uri="{FF2B5EF4-FFF2-40B4-BE49-F238E27FC236}">
                <a16:creationId xmlns:a16="http://schemas.microsoft.com/office/drawing/2014/main" id="{965DE3DA-75D7-10B9-42D8-87EEDC7D6611}"/>
              </a:ext>
            </a:extLst>
          </p:cNvPr>
          <p:cNvSpPr txBox="1"/>
          <p:nvPr/>
        </p:nvSpPr>
        <p:spPr>
          <a:xfrm>
            <a:off x="4078533" y="1714501"/>
            <a:ext cx="1032655" cy="276999"/>
          </a:xfrm>
          <a:prstGeom prst="rect">
            <a:avLst/>
          </a:prstGeom>
          <a:noFill/>
        </p:spPr>
        <p:txBody>
          <a:bodyPr wrap="none">
            <a:spAutoFit/>
          </a:bodyPr>
          <a:lstStyle/>
          <a:p>
            <a:pPr algn="ctr">
              <a:defRPr sz="1600" b="1">
                <a:solidFill>
                  <a:srgbClr val="555555"/>
                </a:solidFill>
              </a:defRPr>
            </a:pPr>
            <a:r>
              <a:rPr sz="1200"/>
              <a:t>Request Rate</a:t>
            </a:r>
          </a:p>
        </p:txBody>
      </p:sp>
      <p:sp>
        <p:nvSpPr>
          <p:cNvPr id="13" name="TextBox 12">
            <a:extLst>
              <a:ext uri="{FF2B5EF4-FFF2-40B4-BE49-F238E27FC236}">
                <a16:creationId xmlns:a16="http://schemas.microsoft.com/office/drawing/2014/main" id="{32EB027E-1527-72A9-B6E3-F0E2694B6D41}"/>
              </a:ext>
            </a:extLst>
          </p:cNvPr>
          <p:cNvSpPr txBox="1"/>
          <p:nvPr/>
        </p:nvSpPr>
        <p:spPr>
          <a:xfrm>
            <a:off x="3983956" y="1988820"/>
            <a:ext cx="1221809" cy="415498"/>
          </a:xfrm>
          <a:prstGeom prst="rect">
            <a:avLst/>
          </a:prstGeom>
          <a:noFill/>
        </p:spPr>
        <p:txBody>
          <a:bodyPr wrap="none">
            <a:spAutoFit/>
          </a:bodyPr>
          <a:lstStyle/>
          <a:p>
            <a:pPr algn="ctr">
              <a:defRPr sz="2800" b="1">
                <a:solidFill>
                  <a:srgbClr val="3498DB"/>
                </a:solidFill>
              </a:defRPr>
            </a:pPr>
            <a:r>
              <a:rPr sz="2100"/>
              <a:t>1.2K/min</a:t>
            </a:r>
          </a:p>
        </p:txBody>
      </p:sp>
      <p:sp>
        <p:nvSpPr>
          <p:cNvPr id="14" name="TextBox 13">
            <a:extLst>
              <a:ext uri="{FF2B5EF4-FFF2-40B4-BE49-F238E27FC236}">
                <a16:creationId xmlns:a16="http://schemas.microsoft.com/office/drawing/2014/main" id="{6A14574C-8205-8A5E-F3AF-2224502B2076}"/>
              </a:ext>
            </a:extLst>
          </p:cNvPr>
          <p:cNvSpPr txBox="1"/>
          <p:nvPr/>
        </p:nvSpPr>
        <p:spPr>
          <a:xfrm>
            <a:off x="4299748" y="2331720"/>
            <a:ext cx="590226" cy="253916"/>
          </a:xfrm>
          <a:prstGeom prst="rect">
            <a:avLst/>
          </a:prstGeom>
          <a:noFill/>
        </p:spPr>
        <p:txBody>
          <a:bodyPr wrap="none">
            <a:spAutoFit/>
          </a:bodyPr>
          <a:lstStyle/>
          <a:p>
            <a:pPr algn="ctr">
              <a:defRPr sz="1400">
                <a:solidFill>
                  <a:srgbClr val="555555"/>
                </a:solidFill>
              </a:defRPr>
            </a:pPr>
            <a:r>
              <a:rPr sz="1050"/>
              <a:t>Normal</a:t>
            </a:r>
          </a:p>
        </p:txBody>
      </p:sp>
      <p:sp>
        <p:nvSpPr>
          <p:cNvPr id="15" name="Rounded Rectangle 14">
            <a:extLst>
              <a:ext uri="{FF2B5EF4-FFF2-40B4-BE49-F238E27FC236}">
                <a16:creationId xmlns:a16="http://schemas.microsoft.com/office/drawing/2014/main" id="{AF002337-EF62-74B7-F6CA-3569D40A14C1}"/>
              </a:ext>
            </a:extLst>
          </p:cNvPr>
          <p:cNvSpPr/>
          <p:nvPr/>
        </p:nvSpPr>
        <p:spPr>
          <a:xfrm>
            <a:off x="603504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67CB236-96D0-6233-05E7-0E215AE0FD96}"/>
              </a:ext>
            </a:extLst>
          </p:cNvPr>
          <p:cNvSpPr txBox="1"/>
          <p:nvPr/>
        </p:nvSpPr>
        <p:spPr>
          <a:xfrm>
            <a:off x="6939101" y="1371601"/>
            <a:ext cx="660758" cy="507831"/>
          </a:xfrm>
          <a:prstGeom prst="rect">
            <a:avLst/>
          </a:prstGeom>
          <a:noFill/>
        </p:spPr>
        <p:txBody>
          <a:bodyPr wrap="none">
            <a:spAutoFit/>
          </a:bodyPr>
          <a:lstStyle/>
          <a:p>
            <a:pPr algn="ctr">
              <a:defRPr sz="3600"/>
            </a:pPr>
            <a:r>
              <a:rPr sz="2700"/>
              <a:t>❌</a:t>
            </a:r>
          </a:p>
        </p:txBody>
      </p:sp>
      <p:sp>
        <p:nvSpPr>
          <p:cNvPr id="17" name="TextBox 16">
            <a:extLst>
              <a:ext uri="{FF2B5EF4-FFF2-40B4-BE49-F238E27FC236}">
                <a16:creationId xmlns:a16="http://schemas.microsoft.com/office/drawing/2014/main" id="{966385D2-4159-509B-DFB2-8AC45DB1D11E}"/>
              </a:ext>
            </a:extLst>
          </p:cNvPr>
          <p:cNvSpPr txBox="1"/>
          <p:nvPr/>
        </p:nvSpPr>
        <p:spPr>
          <a:xfrm>
            <a:off x="6852539" y="1714501"/>
            <a:ext cx="833883" cy="276999"/>
          </a:xfrm>
          <a:prstGeom prst="rect">
            <a:avLst/>
          </a:prstGeom>
          <a:noFill/>
        </p:spPr>
        <p:txBody>
          <a:bodyPr wrap="none">
            <a:spAutoFit/>
          </a:bodyPr>
          <a:lstStyle/>
          <a:p>
            <a:pPr algn="ctr">
              <a:defRPr sz="1600" b="1">
                <a:solidFill>
                  <a:srgbClr val="555555"/>
                </a:solidFill>
              </a:defRPr>
            </a:pPr>
            <a:r>
              <a:rPr sz="1200"/>
              <a:t>Error Rate</a:t>
            </a:r>
          </a:p>
        </p:txBody>
      </p:sp>
      <p:sp>
        <p:nvSpPr>
          <p:cNvPr id="18" name="TextBox 17">
            <a:extLst>
              <a:ext uri="{FF2B5EF4-FFF2-40B4-BE49-F238E27FC236}">
                <a16:creationId xmlns:a16="http://schemas.microsoft.com/office/drawing/2014/main" id="{E2BBD892-FBAE-4DF0-CDBC-DBB181430E70}"/>
              </a:ext>
            </a:extLst>
          </p:cNvPr>
          <p:cNvSpPr txBox="1"/>
          <p:nvPr/>
        </p:nvSpPr>
        <p:spPr>
          <a:xfrm>
            <a:off x="6907041" y="1988820"/>
            <a:ext cx="724878" cy="415498"/>
          </a:xfrm>
          <a:prstGeom prst="rect">
            <a:avLst/>
          </a:prstGeom>
          <a:noFill/>
        </p:spPr>
        <p:txBody>
          <a:bodyPr wrap="none">
            <a:spAutoFit/>
          </a:bodyPr>
          <a:lstStyle/>
          <a:p>
            <a:pPr algn="ctr">
              <a:defRPr sz="2800" b="1">
                <a:solidFill>
                  <a:srgbClr val="2ECC71"/>
                </a:solidFill>
              </a:defRPr>
            </a:pPr>
            <a:r>
              <a:rPr sz="2100"/>
              <a:t>0.3%</a:t>
            </a:r>
          </a:p>
        </p:txBody>
      </p:sp>
      <p:sp>
        <p:nvSpPr>
          <p:cNvPr id="19" name="TextBox 18">
            <a:extLst>
              <a:ext uri="{FF2B5EF4-FFF2-40B4-BE49-F238E27FC236}">
                <a16:creationId xmlns:a16="http://schemas.microsoft.com/office/drawing/2014/main" id="{4DC54900-1866-81CD-DB71-955B35780144}"/>
              </a:ext>
            </a:extLst>
          </p:cNvPr>
          <p:cNvSpPr txBox="1"/>
          <p:nvPr/>
        </p:nvSpPr>
        <p:spPr>
          <a:xfrm>
            <a:off x="7065739" y="2331720"/>
            <a:ext cx="407484" cy="253916"/>
          </a:xfrm>
          <a:prstGeom prst="rect">
            <a:avLst/>
          </a:prstGeom>
          <a:noFill/>
        </p:spPr>
        <p:txBody>
          <a:bodyPr wrap="none">
            <a:spAutoFit/>
          </a:bodyPr>
          <a:lstStyle/>
          <a:p>
            <a:pPr algn="ctr">
              <a:defRPr sz="1400">
                <a:solidFill>
                  <a:srgbClr val="555555"/>
                </a:solidFill>
              </a:defRPr>
            </a:pPr>
            <a:r>
              <a:rPr sz="1050"/>
              <a:t>Low</a:t>
            </a:r>
          </a:p>
        </p:txBody>
      </p:sp>
      <p:sp>
        <p:nvSpPr>
          <p:cNvPr id="20" name="Rounded Rectangle 19">
            <a:extLst>
              <a:ext uri="{FF2B5EF4-FFF2-40B4-BE49-F238E27FC236}">
                <a16:creationId xmlns:a16="http://schemas.microsoft.com/office/drawing/2014/main" id="{42672D71-1B70-E02D-DD81-2A3375407B96}"/>
              </a:ext>
            </a:extLst>
          </p:cNvPr>
          <p:cNvSpPr/>
          <p:nvPr/>
        </p:nvSpPr>
        <p:spPr>
          <a:xfrm>
            <a:off x="685800" y="2811780"/>
            <a:ext cx="2468880" cy="13716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25CD6F79-816D-F907-717F-202526250527}"/>
              </a:ext>
            </a:extLst>
          </p:cNvPr>
          <p:cNvSpPr txBox="1"/>
          <p:nvPr/>
        </p:nvSpPr>
        <p:spPr>
          <a:xfrm>
            <a:off x="1589861" y="2948941"/>
            <a:ext cx="660758" cy="507831"/>
          </a:xfrm>
          <a:prstGeom prst="rect">
            <a:avLst/>
          </a:prstGeom>
          <a:noFill/>
        </p:spPr>
        <p:txBody>
          <a:bodyPr wrap="none">
            <a:spAutoFit/>
          </a:bodyPr>
          <a:lstStyle/>
          <a:p>
            <a:pPr algn="ctr">
              <a:defRPr sz="3600"/>
            </a:pPr>
            <a:r>
              <a:rPr sz="2700"/>
              <a:t>💾</a:t>
            </a:r>
          </a:p>
        </p:txBody>
      </p:sp>
      <p:sp>
        <p:nvSpPr>
          <p:cNvPr id="22" name="TextBox 21">
            <a:extLst>
              <a:ext uri="{FF2B5EF4-FFF2-40B4-BE49-F238E27FC236}">
                <a16:creationId xmlns:a16="http://schemas.microsoft.com/office/drawing/2014/main" id="{982E224B-E3F2-7CDB-B9A1-4A66FEB155C6}"/>
              </a:ext>
            </a:extLst>
          </p:cNvPr>
          <p:cNvSpPr txBox="1"/>
          <p:nvPr/>
        </p:nvSpPr>
        <p:spPr>
          <a:xfrm>
            <a:off x="1342999" y="3291841"/>
            <a:ext cx="1154483" cy="276999"/>
          </a:xfrm>
          <a:prstGeom prst="rect">
            <a:avLst/>
          </a:prstGeom>
          <a:noFill/>
        </p:spPr>
        <p:txBody>
          <a:bodyPr wrap="none">
            <a:spAutoFit/>
          </a:bodyPr>
          <a:lstStyle/>
          <a:p>
            <a:pPr algn="ctr">
              <a:defRPr sz="1600" b="1">
                <a:solidFill>
                  <a:srgbClr val="555555"/>
                </a:solidFill>
              </a:defRPr>
            </a:pPr>
            <a:r>
              <a:rPr sz="1200"/>
              <a:t>Memory Usage</a:t>
            </a:r>
          </a:p>
        </p:txBody>
      </p:sp>
      <p:sp>
        <p:nvSpPr>
          <p:cNvPr id="23" name="TextBox 22">
            <a:extLst>
              <a:ext uri="{FF2B5EF4-FFF2-40B4-BE49-F238E27FC236}">
                <a16:creationId xmlns:a16="http://schemas.microsoft.com/office/drawing/2014/main" id="{9E58DBFE-CAA8-F9B3-03B0-E7D0606682F2}"/>
              </a:ext>
            </a:extLst>
          </p:cNvPr>
          <p:cNvSpPr txBox="1"/>
          <p:nvPr/>
        </p:nvSpPr>
        <p:spPr>
          <a:xfrm>
            <a:off x="1593869" y="3566160"/>
            <a:ext cx="652744" cy="415498"/>
          </a:xfrm>
          <a:prstGeom prst="rect">
            <a:avLst/>
          </a:prstGeom>
          <a:noFill/>
        </p:spPr>
        <p:txBody>
          <a:bodyPr wrap="none">
            <a:spAutoFit/>
          </a:bodyPr>
          <a:lstStyle/>
          <a:p>
            <a:pPr algn="ctr">
              <a:defRPr sz="2800" b="1">
                <a:solidFill>
                  <a:srgbClr val="E67E22"/>
                </a:solidFill>
              </a:defRPr>
            </a:pPr>
            <a:r>
              <a:rPr sz="2100"/>
              <a:t>78%</a:t>
            </a:r>
          </a:p>
        </p:txBody>
      </p:sp>
      <p:sp>
        <p:nvSpPr>
          <p:cNvPr id="24" name="TextBox 23">
            <a:extLst>
              <a:ext uri="{FF2B5EF4-FFF2-40B4-BE49-F238E27FC236}">
                <a16:creationId xmlns:a16="http://schemas.microsoft.com/office/drawing/2014/main" id="{70EDB36A-86CD-25AC-A095-C5DBB4CB0291}"/>
              </a:ext>
            </a:extLst>
          </p:cNvPr>
          <p:cNvSpPr txBox="1"/>
          <p:nvPr/>
        </p:nvSpPr>
        <p:spPr>
          <a:xfrm>
            <a:off x="1747758" y="3909060"/>
            <a:ext cx="344966" cy="253916"/>
          </a:xfrm>
          <a:prstGeom prst="rect">
            <a:avLst/>
          </a:prstGeom>
          <a:noFill/>
        </p:spPr>
        <p:txBody>
          <a:bodyPr wrap="none">
            <a:spAutoFit/>
          </a:bodyPr>
          <a:lstStyle/>
          <a:p>
            <a:pPr algn="ctr">
              <a:defRPr sz="1400">
                <a:solidFill>
                  <a:srgbClr val="555555"/>
                </a:solidFill>
              </a:defRPr>
            </a:pPr>
            <a:r>
              <a:rPr sz="1050"/>
              <a:t>OK</a:t>
            </a:r>
          </a:p>
        </p:txBody>
      </p:sp>
      <p:sp>
        <p:nvSpPr>
          <p:cNvPr id="25" name="Rounded Rectangle 24">
            <a:extLst>
              <a:ext uri="{FF2B5EF4-FFF2-40B4-BE49-F238E27FC236}">
                <a16:creationId xmlns:a16="http://schemas.microsoft.com/office/drawing/2014/main" id="{2A957ED6-A853-BB55-DCA3-364123903836}"/>
              </a:ext>
            </a:extLst>
          </p:cNvPr>
          <p:cNvSpPr/>
          <p:nvPr/>
        </p:nvSpPr>
        <p:spPr>
          <a:xfrm>
            <a:off x="3360420" y="281178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AEB48006-10E5-21C7-3627-295516BFC039}"/>
              </a:ext>
            </a:extLst>
          </p:cNvPr>
          <p:cNvSpPr txBox="1"/>
          <p:nvPr/>
        </p:nvSpPr>
        <p:spPr>
          <a:xfrm>
            <a:off x="4264481" y="2948941"/>
            <a:ext cx="660758" cy="507831"/>
          </a:xfrm>
          <a:prstGeom prst="rect">
            <a:avLst/>
          </a:prstGeom>
          <a:noFill/>
        </p:spPr>
        <p:txBody>
          <a:bodyPr wrap="none">
            <a:spAutoFit/>
          </a:bodyPr>
          <a:lstStyle/>
          <a:p>
            <a:pPr algn="ctr">
              <a:defRPr sz="3600"/>
            </a:pPr>
            <a:r>
              <a:rPr sz="2700"/>
              <a:t>📊</a:t>
            </a:r>
          </a:p>
        </p:txBody>
      </p:sp>
      <p:sp>
        <p:nvSpPr>
          <p:cNvPr id="27" name="TextBox 26">
            <a:extLst>
              <a:ext uri="{FF2B5EF4-FFF2-40B4-BE49-F238E27FC236}">
                <a16:creationId xmlns:a16="http://schemas.microsoft.com/office/drawing/2014/main" id="{0837290D-FF33-94DD-6C71-D2AC8D0BAB89}"/>
              </a:ext>
            </a:extLst>
          </p:cNvPr>
          <p:cNvSpPr txBox="1"/>
          <p:nvPr/>
        </p:nvSpPr>
        <p:spPr>
          <a:xfrm>
            <a:off x="4093762" y="3291841"/>
            <a:ext cx="1002197" cy="276999"/>
          </a:xfrm>
          <a:prstGeom prst="rect">
            <a:avLst/>
          </a:prstGeom>
          <a:noFill/>
        </p:spPr>
        <p:txBody>
          <a:bodyPr wrap="none">
            <a:spAutoFit/>
          </a:bodyPr>
          <a:lstStyle/>
          <a:p>
            <a:pPr algn="ctr">
              <a:defRPr sz="1600" b="1">
                <a:solidFill>
                  <a:srgbClr val="555555"/>
                </a:solidFill>
              </a:defRPr>
            </a:pPr>
            <a:r>
              <a:rPr sz="1200"/>
              <a:t>Token Usage</a:t>
            </a:r>
          </a:p>
        </p:txBody>
      </p:sp>
      <p:sp>
        <p:nvSpPr>
          <p:cNvPr id="28" name="TextBox 27">
            <a:extLst>
              <a:ext uri="{FF2B5EF4-FFF2-40B4-BE49-F238E27FC236}">
                <a16:creationId xmlns:a16="http://schemas.microsoft.com/office/drawing/2014/main" id="{CCCA9132-94A4-52CE-246A-FC0EE48F2DC6}"/>
              </a:ext>
            </a:extLst>
          </p:cNvPr>
          <p:cNvSpPr txBox="1"/>
          <p:nvPr/>
        </p:nvSpPr>
        <p:spPr>
          <a:xfrm>
            <a:off x="4114601" y="3566160"/>
            <a:ext cx="960520" cy="415498"/>
          </a:xfrm>
          <a:prstGeom prst="rect">
            <a:avLst/>
          </a:prstGeom>
          <a:noFill/>
        </p:spPr>
        <p:txBody>
          <a:bodyPr wrap="none">
            <a:spAutoFit/>
          </a:bodyPr>
          <a:lstStyle/>
          <a:p>
            <a:pPr algn="ctr">
              <a:defRPr sz="2800" b="1">
                <a:solidFill>
                  <a:srgbClr val="3498DB"/>
                </a:solidFill>
              </a:defRPr>
            </a:pPr>
            <a:r>
              <a:rPr sz="2100"/>
              <a:t>45K/hr</a:t>
            </a:r>
          </a:p>
        </p:txBody>
      </p:sp>
      <p:sp>
        <p:nvSpPr>
          <p:cNvPr id="29" name="TextBox 28">
            <a:extLst>
              <a:ext uri="{FF2B5EF4-FFF2-40B4-BE49-F238E27FC236}">
                <a16:creationId xmlns:a16="http://schemas.microsoft.com/office/drawing/2014/main" id="{5448D1AD-1F6F-546B-46B4-80732031DEB3}"/>
              </a:ext>
            </a:extLst>
          </p:cNvPr>
          <p:cNvSpPr txBox="1"/>
          <p:nvPr/>
        </p:nvSpPr>
        <p:spPr>
          <a:xfrm>
            <a:off x="4277305" y="3909060"/>
            <a:ext cx="635110" cy="253916"/>
          </a:xfrm>
          <a:prstGeom prst="rect">
            <a:avLst/>
          </a:prstGeom>
          <a:noFill/>
        </p:spPr>
        <p:txBody>
          <a:bodyPr wrap="none">
            <a:spAutoFit/>
          </a:bodyPr>
          <a:lstStyle/>
          <a:p>
            <a:pPr algn="ctr">
              <a:defRPr sz="1400">
                <a:solidFill>
                  <a:srgbClr val="555555"/>
                </a:solidFill>
              </a:defRPr>
            </a:pPr>
            <a:r>
              <a:rPr sz="1050"/>
              <a:t>Efficient</a:t>
            </a:r>
          </a:p>
        </p:txBody>
      </p:sp>
      <p:sp>
        <p:nvSpPr>
          <p:cNvPr id="30" name="Rounded Rectangle 29">
            <a:extLst>
              <a:ext uri="{FF2B5EF4-FFF2-40B4-BE49-F238E27FC236}">
                <a16:creationId xmlns:a16="http://schemas.microsoft.com/office/drawing/2014/main" id="{D2DF3126-488B-EFE5-9265-2EA2A00813B0}"/>
              </a:ext>
            </a:extLst>
          </p:cNvPr>
          <p:cNvSpPr/>
          <p:nvPr/>
        </p:nvSpPr>
        <p:spPr>
          <a:xfrm>
            <a:off x="6035040" y="281178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1" name="TextBox 30">
            <a:extLst>
              <a:ext uri="{FF2B5EF4-FFF2-40B4-BE49-F238E27FC236}">
                <a16:creationId xmlns:a16="http://schemas.microsoft.com/office/drawing/2014/main" id="{AF8AD827-7442-6114-66B7-B67608268D38}"/>
              </a:ext>
            </a:extLst>
          </p:cNvPr>
          <p:cNvSpPr txBox="1"/>
          <p:nvPr/>
        </p:nvSpPr>
        <p:spPr>
          <a:xfrm>
            <a:off x="6939101" y="2948941"/>
            <a:ext cx="660758" cy="507831"/>
          </a:xfrm>
          <a:prstGeom prst="rect">
            <a:avLst/>
          </a:prstGeom>
          <a:noFill/>
        </p:spPr>
        <p:txBody>
          <a:bodyPr wrap="none">
            <a:spAutoFit/>
          </a:bodyPr>
          <a:lstStyle/>
          <a:p>
            <a:pPr algn="ctr">
              <a:defRPr sz="3600"/>
            </a:pPr>
            <a:r>
              <a:rPr sz="2700"/>
              <a:t>👥</a:t>
            </a:r>
          </a:p>
        </p:txBody>
      </p:sp>
      <p:sp>
        <p:nvSpPr>
          <p:cNvPr id="32" name="TextBox 31">
            <a:extLst>
              <a:ext uri="{FF2B5EF4-FFF2-40B4-BE49-F238E27FC236}">
                <a16:creationId xmlns:a16="http://schemas.microsoft.com/office/drawing/2014/main" id="{D7284B57-98D3-DDE5-9A69-7973FD81486C}"/>
              </a:ext>
            </a:extLst>
          </p:cNvPr>
          <p:cNvSpPr txBox="1"/>
          <p:nvPr/>
        </p:nvSpPr>
        <p:spPr>
          <a:xfrm>
            <a:off x="6783610" y="3291841"/>
            <a:ext cx="971741" cy="276999"/>
          </a:xfrm>
          <a:prstGeom prst="rect">
            <a:avLst/>
          </a:prstGeom>
          <a:noFill/>
        </p:spPr>
        <p:txBody>
          <a:bodyPr wrap="none">
            <a:spAutoFit/>
          </a:bodyPr>
          <a:lstStyle/>
          <a:p>
            <a:pPr algn="ctr">
              <a:defRPr sz="1600" b="1">
                <a:solidFill>
                  <a:srgbClr val="555555"/>
                </a:solidFill>
              </a:defRPr>
            </a:pPr>
            <a:r>
              <a:rPr sz="1200"/>
              <a:t>Active Users</a:t>
            </a:r>
          </a:p>
        </p:txBody>
      </p:sp>
      <p:sp>
        <p:nvSpPr>
          <p:cNvPr id="33" name="TextBox 32">
            <a:extLst>
              <a:ext uri="{FF2B5EF4-FFF2-40B4-BE49-F238E27FC236}">
                <a16:creationId xmlns:a16="http://schemas.microsoft.com/office/drawing/2014/main" id="{EE924D8C-C994-64FC-F8A8-48C5ADFEE189}"/>
              </a:ext>
            </a:extLst>
          </p:cNvPr>
          <p:cNvSpPr txBox="1"/>
          <p:nvPr/>
        </p:nvSpPr>
        <p:spPr>
          <a:xfrm>
            <a:off x="6972764" y="3566160"/>
            <a:ext cx="593432" cy="415498"/>
          </a:xfrm>
          <a:prstGeom prst="rect">
            <a:avLst/>
          </a:prstGeom>
          <a:noFill/>
        </p:spPr>
        <p:txBody>
          <a:bodyPr wrap="none">
            <a:spAutoFit/>
          </a:bodyPr>
          <a:lstStyle/>
          <a:p>
            <a:pPr algn="ctr">
              <a:defRPr sz="2800" b="1">
                <a:solidFill>
                  <a:srgbClr val="2ECC71"/>
                </a:solidFill>
              </a:defRPr>
            </a:pPr>
            <a:r>
              <a:rPr sz="2100"/>
              <a:t>324</a:t>
            </a:r>
          </a:p>
        </p:txBody>
      </p:sp>
      <p:sp>
        <p:nvSpPr>
          <p:cNvPr id="34" name="TextBox 33">
            <a:extLst>
              <a:ext uri="{FF2B5EF4-FFF2-40B4-BE49-F238E27FC236}">
                <a16:creationId xmlns:a16="http://schemas.microsoft.com/office/drawing/2014/main" id="{3C663395-0F62-59A9-D60B-755034A2A3C0}"/>
              </a:ext>
            </a:extLst>
          </p:cNvPr>
          <p:cNvSpPr txBox="1"/>
          <p:nvPr/>
        </p:nvSpPr>
        <p:spPr>
          <a:xfrm>
            <a:off x="7007229" y="3909060"/>
            <a:ext cx="524503" cy="253916"/>
          </a:xfrm>
          <a:prstGeom prst="rect">
            <a:avLst/>
          </a:prstGeom>
          <a:noFill/>
        </p:spPr>
        <p:txBody>
          <a:bodyPr wrap="none">
            <a:spAutoFit/>
          </a:bodyPr>
          <a:lstStyle/>
          <a:p>
            <a:pPr algn="ctr">
              <a:defRPr sz="1400">
                <a:solidFill>
                  <a:srgbClr val="555555"/>
                </a:solidFill>
              </a:defRPr>
            </a:pPr>
            <a:r>
              <a:rPr sz="1050"/>
              <a:t>Active</a:t>
            </a:r>
          </a:p>
        </p:txBody>
      </p:sp>
    </p:spTree>
    <p:extLst>
      <p:ext uri="{BB962C8B-B14F-4D97-AF65-F5344CB8AC3E}">
        <p14:creationId xmlns:p14="http://schemas.microsoft.com/office/powerpoint/2010/main" val="3390061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024371392"/>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1048325" y="1714500"/>
            <a:ext cx="7047122" cy="715581"/>
          </a:xfrm>
          <a:prstGeom prst="rect">
            <a:avLst/>
          </a:prstGeom>
          <a:noFill/>
        </p:spPr>
        <p:txBody>
          <a:bodyPr wrap="none">
            <a:spAutoFit/>
          </a:bodyPr>
          <a:lstStyle/>
          <a:p>
            <a:pPr algn="ctr">
              <a:defRPr sz="5400" b="1">
                <a:solidFill>
                  <a:srgbClr val="FFFFFF"/>
                </a:solidFill>
              </a:defRPr>
            </a:pPr>
            <a:r>
              <a:rPr sz="4050"/>
              <a:t>🔤 How AI Reads Your Prompts</a:t>
            </a:r>
          </a:p>
        </p:txBody>
      </p:sp>
      <p:sp>
        <p:nvSpPr>
          <p:cNvPr id="4" name="TextBox 3"/>
          <p:cNvSpPr txBox="1"/>
          <p:nvPr/>
        </p:nvSpPr>
        <p:spPr>
          <a:xfrm>
            <a:off x="1660287" y="2880360"/>
            <a:ext cx="5823197" cy="415498"/>
          </a:xfrm>
          <a:prstGeom prst="rect">
            <a:avLst/>
          </a:prstGeom>
          <a:noFill/>
        </p:spPr>
        <p:txBody>
          <a:bodyPr wrap="none">
            <a:spAutoFit/>
          </a:bodyPr>
          <a:lstStyle/>
          <a:p>
            <a:pPr algn="ctr">
              <a:defRPr sz="2800">
                <a:solidFill>
                  <a:srgbClr val="FFFFFF"/>
                </a:solidFill>
              </a:defRPr>
            </a:pPr>
            <a:r>
              <a:rPr sz="2100"/>
              <a:t>Understanding Tokenization for Better MCP Context</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12711</TotalTime>
  <Words>3281</Words>
  <Application>Microsoft Office PowerPoint</Application>
  <PresentationFormat>On-screen Show (16:9)</PresentationFormat>
  <Paragraphs>701</Paragraphs>
  <Slides>62</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Calibri</vt:lpstr>
      <vt:lpstr>JetBrains Mono</vt:lpstr>
      <vt:lpstr>JetBrainsMono NFP SemiBold</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PowerPoint Presentation</vt:lpstr>
      <vt:lpstr>LLM Multi-Modal Processing</vt:lpstr>
      <vt:lpstr>Neural Network</vt:lpstr>
      <vt:lpstr>Tokenization Process in LLMs</vt:lpstr>
      <vt:lpstr>Context Length</vt:lpstr>
      <vt:lpstr>Context Window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MCP Memory Types</vt:lpstr>
      <vt:lpstr>MCP Memory Types</vt:lpstr>
      <vt:lpstr>MCP Semantic Compression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MCP Local Deploy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111</cp:revision>
  <dcterms:created xsi:type="dcterms:W3CDTF">2015-09-28T19:52:00Z</dcterms:created>
  <dcterms:modified xsi:type="dcterms:W3CDTF">2025-10-31T15:28:04Z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